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129.xml" ContentType="application/vnd.openxmlformats-officedocument.presentationml.slide+xml"/>
  <Override PartName="/ppt/slides/slide99.xml" ContentType="application/vnd.openxmlformats-officedocument.presentationml.slide+xml"/>
  <Override PartName="/ppt/slides/slide118.xml" ContentType="application/vnd.openxmlformats-officedocument.presentationml.slide+xml"/>
  <Override PartName="/ppt/slides/slide136.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s/slide119.xml" ContentType="application/vnd.openxmlformats-officedocument.presentationml.slide+xml"/>
  <Override PartName="/ppt/slides/slide139.xml" ContentType="application/vnd.openxmlformats-officedocument.presentationml.slide+xml"/>
  <Override PartName="/ppt/slideLayouts/slideLayout10.xml" ContentType="application/vnd.openxmlformats-officedocument.presentationml.slideLayout+xml"/>
  <Default Extension="gif" ContentType="image/gif"/>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117.xml" ContentType="application/vnd.openxmlformats-officedocument.presentationml.slide+xml"/>
  <Override PartName="/ppt/slides/slide126.xml" ContentType="application/vnd.openxmlformats-officedocument.presentationml.slide+xml"/>
  <Override PartName="/ppt/slides/slide128.xml" ContentType="application/vnd.openxmlformats-officedocument.presentationml.slide+xml"/>
  <Override PartName="/ppt/slides/slide137.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138.xml" ContentType="application/vnd.openxmlformats-officedocument.presentationml.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Layouts/slideLayout9.xml" ContentType="application/vnd.openxmlformats-officedocument.presentationml.slideLayou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sldIdLst>
    <p:sldId id="256" r:id="rId2"/>
    <p:sldId id="257" r:id="rId3"/>
    <p:sldId id="258" r:id="rId4"/>
    <p:sldId id="259" r:id="rId5"/>
    <p:sldId id="260" r:id="rId6"/>
    <p:sldId id="395" r:id="rId7"/>
    <p:sldId id="261" r:id="rId8"/>
    <p:sldId id="262" r:id="rId9"/>
    <p:sldId id="263" r:id="rId10"/>
    <p:sldId id="347" r:id="rId11"/>
    <p:sldId id="356" r:id="rId12"/>
    <p:sldId id="357" r:id="rId13"/>
    <p:sldId id="358" r:id="rId14"/>
    <p:sldId id="359" r:id="rId15"/>
    <p:sldId id="360" r:id="rId16"/>
    <p:sldId id="361" r:id="rId17"/>
    <p:sldId id="362" r:id="rId18"/>
    <p:sldId id="363" r:id="rId19"/>
    <p:sldId id="364" r:id="rId20"/>
    <p:sldId id="365" r:id="rId21"/>
    <p:sldId id="366" r:id="rId22"/>
    <p:sldId id="367" r:id="rId23"/>
    <p:sldId id="368" r:id="rId24"/>
    <p:sldId id="369" r:id="rId25"/>
    <p:sldId id="370" r:id="rId26"/>
    <p:sldId id="371" r:id="rId27"/>
    <p:sldId id="372" r:id="rId28"/>
    <p:sldId id="373" r:id="rId29"/>
    <p:sldId id="374" r:id="rId30"/>
    <p:sldId id="375" r:id="rId31"/>
    <p:sldId id="376" r:id="rId32"/>
    <p:sldId id="377" r:id="rId33"/>
    <p:sldId id="378" r:id="rId34"/>
    <p:sldId id="379" r:id="rId35"/>
    <p:sldId id="380" r:id="rId36"/>
    <p:sldId id="381" r:id="rId37"/>
    <p:sldId id="382" r:id="rId38"/>
    <p:sldId id="383" r:id="rId39"/>
    <p:sldId id="384" r:id="rId40"/>
    <p:sldId id="385" r:id="rId41"/>
    <p:sldId id="386" r:id="rId42"/>
    <p:sldId id="264" r:id="rId43"/>
    <p:sldId id="348" r:id="rId44"/>
    <p:sldId id="265" r:id="rId45"/>
    <p:sldId id="266" r:id="rId46"/>
    <p:sldId id="349" r:id="rId47"/>
    <p:sldId id="267" r:id="rId48"/>
    <p:sldId id="350" r:id="rId49"/>
    <p:sldId id="269" r:id="rId50"/>
    <p:sldId id="268" r:id="rId51"/>
    <p:sldId id="351" r:id="rId52"/>
    <p:sldId id="270" r:id="rId53"/>
    <p:sldId id="271" r:id="rId54"/>
    <p:sldId id="352" r:id="rId55"/>
    <p:sldId id="272" r:id="rId56"/>
    <p:sldId id="353" r:id="rId57"/>
    <p:sldId id="273" r:id="rId58"/>
    <p:sldId id="274" r:id="rId59"/>
    <p:sldId id="354" r:id="rId60"/>
    <p:sldId id="275" r:id="rId61"/>
    <p:sldId id="276" r:id="rId62"/>
    <p:sldId id="355" r:id="rId63"/>
    <p:sldId id="277" r:id="rId64"/>
    <p:sldId id="279" r:id="rId65"/>
    <p:sldId id="280" r:id="rId66"/>
    <p:sldId id="281" r:id="rId67"/>
    <p:sldId id="286" r:id="rId68"/>
    <p:sldId id="282" r:id="rId69"/>
    <p:sldId id="283" r:id="rId70"/>
    <p:sldId id="285" r:id="rId71"/>
    <p:sldId id="287" r:id="rId72"/>
    <p:sldId id="288" r:id="rId73"/>
    <p:sldId id="289" r:id="rId74"/>
    <p:sldId id="290" r:id="rId75"/>
    <p:sldId id="291" r:id="rId76"/>
    <p:sldId id="292" r:id="rId77"/>
    <p:sldId id="293" r:id="rId78"/>
    <p:sldId id="294" r:id="rId79"/>
    <p:sldId id="295" r:id="rId80"/>
    <p:sldId id="296" r:id="rId81"/>
    <p:sldId id="297" r:id="rId82"/>
    <p:sldId id="298" r:id="rId83"/>
    <p:sldId id="299" r:id="rId84"/>
    <p:sldId id="300" r:id="rId85"/>
    <p:sldId id="301" r:id="rId86"/>
    <p:sldId id="346" r:id="rId87"/>
    <p:sldId id="302" r:id="rId88"/>
    <p:sldId id="303" r:id="rId89"/>
    <p:sldId id="304" r:id="rId90"/>
    <p:sldId id="305" r:id="rId91"/>
    <p:sldId id="306" r:id="rId92"/>
    <p:sldId id="307" r:id="rId93"/>
    <p:sldId id="308" r:id="rId94"/>
    <p:sldId id="309" r:id="rId95"/>
    <p:sldId id="310" r:id="rId96"/>
    <p:sldId id="311" r:id="rId97"/>
    <p:sldId id="312" r:id="rId98"/>
    <p:sldId id="313" r:id="rId99"/>
    <p:sldId id="314" r:id="rId100"/>
    <p:sldId id="315" r:id="rId101"/>
    <p:sldId id="316" r:id="rId102"/>
    <p:sldId id="318" r:id="rId103"/>
    <p:sldId id="317" r:id="rId104"/>
    <p:sldId id="319" r:id="rId105"/>
    <p:sldId id="320" r:id="rId106"/>
    <p:sldId id="321" r:id="rId107"/>
    <p:sldId id="322" r:id="rId108"/>
    <p:sldId id="323" r:id="rId109"/>
    <p:sldId id="324" r:id="rId110"/>
    <p:sldId id="325" r:id="rId111"/>
    <p:sldId id="326" r:id="rId112"/>
    <p:sldId id="387" r:id="rId113"/>
    <p:sldId id="327" r:id="rId114"/>
    <p:sldId id="328" r:id="rId115"/>
    <p:sldId id="329" r:id="rId116"/>
    <p:sldId id="330" r:id="rId117"/>
    <p:sldId id="331" r:id="rId118"/>
    <p:sldId id="388" r:id="rId119"/>
    <p:sldId id="332" r:id="rId120"/>
    <p:sldId id="389" r:id="rId121"/>
    <p:sldId id="390" r:id="rId122"/>
    <p:sldId id="333" r:id="rId123"/>
    <p:sldId id="391" r:id="rId124"/>
    <p:sldId id="334" r:id="rId125"/>
    <p:sldId id="392" r:id="rId126"/>
    <p:sldId id="335" r:id="rId127"/>
    <p:sldId id="393" r:id="rId128"/>
    <p:sldId id="336" r:id="rId129"/>
    <p:sldId id="337" r:id="rId130"/>
    <p:sldId id="338" r:id="rId131"/>
    <p:sldId id="339" r:id="rId132"/>
    <p:sldId id="340" r:id="rId133"/>
    <p:sldId id="341" r:id="rId134"/>
    <p:sldId id="342" r:id="rId135"/>
    <p:sldId id="343" r:id="rId136"/>
    <p:sldId id="344" r:id="rId137"/>
    <p:sldId id="345" r:id="rId138"/>
    <p:sldId id="394" r:id="rId139"/>
    <p:sldId id="396" r:id="rId140"/>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14" autoAdjust="0"/>
    <p:restoredTop sz="94660"/>
  </p:normalViewPr>
  <p:slideViewPr>
    <p:cSldViewPr>
      <p:cViewPr varScale="1">
        <p:scale>
          <a:sx n="68" d="100"/>
          <a:sy n="68" d="100"/>
        </p:scale>
        <p:origin x="-570"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tableStyles" Target="tableStyle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14" name="13 Título"/>
          <p:cNvSpPr>
            <a:spLocks noGrp="1"/>
          </p:cNvSpPr>
          <p:nvPr>
            <p:ph type="ctrTitle"/>
          </p:nvPr>
        </p:nvSpPr>
        <p:spPr>
          <a:xfrm>
            <a:off x="1432560" y="359898"/>
            <a:ext cx="7406640" cy="1472184"/>
          </a:xfrm>
        </p:spPr>
        <p:txBody>
          <a:bodyPr anchor="b"/>
          <a:lstStyle>
            <a:lvl1pPr algn="l">
              <a:defRPr/>
            </a:lvl1pPr>
            <a:extLst/>
          </a:lstStyle>
          <a:p>
            <a:r>
              <a:rPr kumimoji="0" lang="es-ES" smtClean="0"/>
              <a:t>Haga clic para modificar el estilo de título del patrón</a:t>
            </a:r>
            <a:endParaRPr kumimoji="0" lang="en-US"/>
          </a:p>
        </p:txBody>
      </p:sp>
      <p:sp>
        <p:nvSpPr>
          <p:cNvPr id="22" name="21 Subtítulo"/>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s-ES" smtClean="0"/>
              <a:t>Haga clic para modificar el estilo de subtítulo del patrón</a:t>
            </a:r>
            <a:endParaRPr kumimoji="0" lang="en-US"/>
          </a:p>
        </p:txBody>
      </p:sp>
      <p:sp>
        <p:nvSpPr>
          <p:cNvPr id="7" name="6 Marcador de fecha"/>
          <p:cNvSpPr>
            <a:spLocks noGrp="1"/>
          </p:cNvSpPr>
          <p:nvPr>
            <p:ph type="dt" sz="half" idx="10"/>
          </p:nvPr>
        </p:nvSpPr>
        <p:spPr/>
        <p:txBody>
          <a:bodyPr/>
          <a:lstStyle>
            <a:extLst/>
          </a:lstStyle>
          <a:p>
            <a:fld id="{E334CA12-2443-4A16-9650-9F0DAFAC9EBF}" type="datetimeFigureOut">
              <a:rPr lang="es-ES" smtClean="0"/>
              <a:pPr/>
              <a:t>12/09/2011</a:t>
            </a:fld>
            <a:endParaRPr lang="es-ES"/>
          </a:p>
        </p:txBody>
      </p:sp>
      <p:sp>
        <p:nvSpPr>
          <p:cNvPr id="20" name="19 Marcador de pie de página"/>
          <p:cNvSpPr>
            <a:spLocks noGrp="1"/>
          </p:cNvSpPr>
          <p:nvPr>
            <p:ph type="ftr" sz="quarter" idx="11"/>
          </p:nvPr>
        </p:nvSpPr>
        <p:spPr/>
        <p:txBody>
          <a:bodyPr/>
          <a:lstStyle>
            <a:extLst/>
          </a:lstStyle>
          <a:p>
            <a:endParaRPr lang="es-ES"/>
          </a:p>
        </p:txBody>
      </p:sp>
      <p:sp>
        <p:nvSpPr>
          <p:cNvPr id="10" name="9 Marcador de número de diapositiva"/>
          <p:cNvSpPr>
            <a:spLocks noGrp="1"/>
          </p:cNvSpPr>
          <p:nvPr>
            <p:ph type="sldNum" sz="quarter" idx="12"/>
          </p:nvPr>
        </p:nvSpPr>
        <p:spPr/>
        <p:txBody>
          <a:bodyPr/>
          <a:lstStyle>
            <a:extLst/>
          </a:lstStyle>
          <a:p>
            <a:fld id="{744AD978-4B36-4135-8CBA-FD91AB9FD887}" type="slidenum">
              <a:rPr lang="es-ES" smtClean="0"/>
              <a:pPr/>
              <a:t>‹Nº›</a:t>
            </a:fld>
            <a:endParaRPr lang="es-ES"/>
          </a:p>
        </p:txBody>
      </p:sp>
      <p:sp>
        <p:nvSpPr>
          <p:cNvPr id="8" name="7 Elipse"/>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8 Elipse"/>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E334CA12-2443-4A16-9650-9F0DAFAC9EBF}" type="datetimeFigureOut">
              <a:rPr lang="es-ES" smtClean="0"/>
              <a:pPr/>
              <a:t>12/09/2011</a:t>
            </a:fld>
            <a:endParaRPr lang="es-ES"/>
          </a:p>
        </p:txBody>
      </p:sp>
      <p:sp>
        <p:nvSpPr>
          <p:cNvPr id="5" name="4 Marcador de pie de página"/>
          <p:cNvSpPr>
            <a:spLocks noGrp="1"/>
          </p:cNvSpPr>
          <p:nvPr>
            <p:ph type="ftr" sz="quarter" idx="11"/>
          </p:nvPr>
        </p:nvSpPr>
        <p:spPr/>
        <p:txBody>
          <a:bodyPr/>
          <a:lstStyle>
            <a:extLst/>
          </a:lstStyle>
          <a:p>
            <a:endParaRPr lang="es-ES"/>
          </a:p>
        </p:txBody>
      </p:sp>
      <p:sp>
        <p:nvSpPr>
          <p:cNvPr id="6" name="5 Marcador de número de diapositiva"/>
          <p:cNvSpPr>
            <a:spLocks noGrp="1"/>
          </p:cNvSpPr>
          <p:nvPr>
            <p:ph type="sldNum" sz="quarter" idx="12"/>
          </p:nvPr>
        </p:nvSpPr>
        <p:spPr/>
        <p:txBody>
          <a:bodyPr/>
          <a:lstStyle>
            <a:extLst/>
          </a:lstStyle>
          <a:p>
            <a:fld id="{744AD978-4B36-4135-8CBA-FD91AB9FD887}" type="slidenum">
              <a:rPr lang="es-ES" smtClean="0"/>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858000" y="274639"/>
            <a:ext cx="1828800" cy="5851525"/>
          </a:xfrm>
        </p:spPr>
        <p:txBody>
          <a:bodyPr vert="eaVert"/>
          <a:lstStyle>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1143000" y="274640"/>
            <a:ext cx="5562600" cy="5851525"/>
          </a:xfrm>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E334CA12-2443-4A16-9650-9F0DAFAC9EBF}" type="datetimeFigureOut">
              <a:rPr lang="es-ES" smtClean="0"/>
              <a:pPr/>
              <a:t>12/09/2011</a:t>
            </a:fld>
            <a:endParaRPr lang="es-ES"/>
          </a:p>
        </p:txBody>
      </p:sp>
      <p:sp>
        <p:nvSpPr>
          <p:cNvPr id="5" name="4 Marcador de pie de página"/>
          <p:cNvSpPr>
            <a:spLocks noGrp="1"/>
          </p:cNvSpPr>
          <p:nvPr>
            <p:ph type="ftr" sz="quarter" idx="11"/>
          </p:nvPr>
        </p:nvSpPr>
        <p:spPr/>
        <p:txBody>
          <a:bodyPr/>
          <a:lstStyle>
            <a:extLst/>
          </a:lstStyle>
          <a:p>
            <a:endParaRPr lang="es-ES"/>
          </a:p>
        </p:txBody>
      </p:sp>
      <p:sp>
        <p:nvSpPr>
          <p:cNvPr id="6" name="5 Marcador de número de diapositiva"/>
          <p:cNvSpPr>
            <a:spLocks noGrp="1"/>
          </p:cNvSpPr>
          <p:nvPr>
            <p:ph type="sldNum" sz="quarter" idx="12"/>
          </p:nvPr>
        </p:nvSpPr>
        <p:spPr/>
        <p:txBody>
          <a:bodyPr/>
          <a:lstStyle>
            <a:extLst/>
          </a:lstStyle>
          <a:p>
            <a:fld id="{744AD978-4B36-4135-8CBA-FD91AB9FD887}" type="slidenum">
              <a:rPr lang="es-ES" smtClean="0"/>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contenido"/>
          <p:cNvSpPr>
            <a:spLocks noGrp="1"/>
          </p:cNvSpPr>
          <p:nvPr>
            <p:ph idx="1"/>
          </p:nvPr>
        </p:nvSpPr>
        <p:spPr/>
        <p:txBody>
          <a:bodyPr/>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E334CA12-2443-4A16-9650-9F0DAFAC9EBF}" type="datetimeFigureOut">
              <a:rPr lang="es-ES" smtClean="0"/>
              <a:pPr/>
              <a:t>12/09/2011</a:t>
            </a:fld>
            <a:endParaRPr lang="es-ES"/>
          </a:p>
        </p:txBody>
      </p:sp>
      <p:sp>
        <p:nvSpPr>
          <p:cNvPr id="5" name="4 Marcador de pie de página"/>
          <p:cNvSpPr>
            <a:spLocks noGrp="1"/>
          </p:cNvSpPr>
          <p:nvPr>
            <p:ph type="ftr" sz="quarter" idx="11"/>
          </p:nvPr>
        </p:nvSpPr>
        <p:spPr/>
        <p:txBody>
          <a:bodyPr/>
          <a:lstStyle>
            <a:extLst/>
          </a:lstStyle>
          <a:p>
            <a:endParaRPr lang="es-ES"/>
          </a:p>
        </p:txBody>
      </p:sp>
      <p:sp>
        <p:nvSpPr>
          <p:cNvPr id="6" name="5 Marcador de número de diapositiva"/>
          <p:cNvSpPr>
            <a:spLocks noGrp="1"/>
          </p:cNvSpPr>
          <p:nvPr>
            <p:ph type="sldNum" sz="quarter" idx="12"/>
          </p:nvPr>
        </p:nvSpPr>
        <p:spPr/>
        <p:txBody>
          <a:bodyPr/>
          <a:lstStyle>
            <a:extLst/>
          </a:lstStyle>
          <a:p>
            <a:fld id="{744AD978-4B36-4135-8CBA-FD91AB9FD887}" type="slidenum">
              <a:rPr lang="es-ES" smtClean="0"/>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sp>
        <p:nvSpPr>
          <p:cNvPr id="7" name="6 Rectángulo"/>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Título"/>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s-ES" smtClean="0"/>
              <a:t>Haga clic para modificar el estilo de texto del patrón</a:t>
            </a:r>
          </a:p>
        </p:txBody>
      </p:sp>
      <p:sp>
        <p:nvSpPr>
          <p:cNvPr id="4" name="3 Marcador de fecha"/>
          <p:cNvSpPr>
            <a:spLocks noGrp="1"/>
          </p:cNvSpPr>
          <p:nvPr>
            <p:ph type="dt" sz="half" idx="10"/>
          </p:nvPr>
        </p:nvSpPr>
        <p:spPr/>
        <p:txBody>
          <a:bodyPr/>
          <a:lstStyle>
            <a:extLst/>
          </a:lstStyle>
          <a:p>
            <a:fld id="{E334CA12-2443-4A16-9650-9F0DAFAC9EBF}" type="datetimeFigureOut">
              <a:rPr lang="es-ES" smtClean="0"/>
              <a:pPr/>
              <a:t>12/09/2011</a:t>
            </a:fld>
            <a:endParaRPr lang="es-ES"/>
          </a:p>
        </p:txBody>
      </p:sp>
      <p:sp>
        <p:nvSpPr>
          <p:cNvPr id="5" name="4 Marcador de pie de página"/>
          <p:cNvSpPr>
            <a:spLocks noGrp="1"/>
          </p:cNvSpPr>
          <p:nvPr>
            <p:ph type="ftr" sz="quarter" idx="11"/>
          </p:nvPr>
        </p:nvSpPr>
        <p:spPr/>
        <p:txBody>
          <a:bodyPr/>
          <a:lstStyle>
            <a:extLst/>
          </a:lstStyle>
          <a:p>
            <a:endParaRPr lang="es-ES"/>
          </a:p>
        </p:txBody>
      </p:sp>
      <p:sp>
        <p:nvSpPr>
          <p:cNvPr id="6" name="5 Marcador de número de diapositiva"/>
          <p:cNvSpPr>
            <a:spLocks noGrp="1"/>
          </p:cNvSpPr>
          <p:nvPr>
            <p:ph type="sldNum" sz="quarter" idx="12"/>
          </p:nvPr>
        </p:nvSpPr>
        <p:spPr/>
        <p:txBody>
          <a:bodyPr/>
          <a:lstStyle>
            <a:extLst/>
          </a:lstStyle>
          <a:p>
            <a:fld id="{744AD978-4B36-4135-8CBA-FD91AB9FD887}" type="slidenum">
              <a:rPr lang="es-ES" smtClean="0"/>
              <a:pPr/>
              <a:t>‹Nº›</a:t>
            </a:fld>
            <a:endParaRPr lang="es-ES"/>
          </a:p>
        </p:txBody>
      </p:sp>
      <p:sp>
        <p:nvSpPr>
          <p:cNvPr id="10" name="9 Rectángulo"/>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7 Elipse"/>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8 Elipse"/>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1435608" y="274320"/>
            <a:ext cx="7498080" cy="1143000"/>
          </a:xfrm>
        </p:spPr>
        <p:txBody>
          <a:bodyPr/>
          <a:lstStyle>
            <a:extLst/>
          </a:lstStyle>
          <a:p>
            <a:r>
              <a:rPr kumimoji="0" lang="es-ES" smtClean="0"/>
              <a:t>Haga clic para modificar el estilo de título del patrón</a:t>
            </a:r>
            <a:endParaRPr kumimoji="0" lang="en-US"/>
          </a:p>
        </p:txBody>
      </p:sp>
      <p:sp>
        <p:nvSpPr>
          <p:cNvPr id="3" name="2 Marcador de contenido"/>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contenido"/>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extLst/>
          </a:lstStyle>
          <a:p>
            <a:fld id="{E334CA12-2443-4A16-9650-9F0DAFAC9EBF}" type="datetimeFigureOut">
              <a:rPr lang="es-ES" smtClean="0"/>
              <a:pPr/>
              <a:t>12/09/2011</a:t>
            </a:fld>
            <a:endParaRPr lang="es-ES"/>
          </a:p>
        </p:txBody>
      </p:sp>
      <p:sp>
        <p:nvSpPr>
          <p:cNvPr id="6" name="5 Marcador de pie de página"/>
          <p:cNvSpPr>
            <a:spLocks noGrp="1"/>
          </p:cNvSpPr>
          <p:nvPr>
            <p:ph type="ftr" sz="quarter" idx="11"/>
          </p:nvPr>
        </p:nvSpPr>
        <p:spPr/>
        <p:txBody>
          <a:bodyPr/>
          <a:lstStyle>
            <a:extLst/>
          </a:lstStyle>
          <a:p>
            <a:endParaRPr lang="es-ES"/>
          </a:p>
        </p:txBody>
      </p:sp>
      <p:sp>
        <p:nvSpPr>
          <p:cNvPr id="7" name="6 Marcador de número de diapositiva"/>
          <p:cNvSpPr>
            <a:spLocks noGrp="1"/>
          </p:cNvSpPr>
          <p:nvPr>
            <p:ph type="sldNum" sz="quarter" idx="12"/>
          </p:nvPr>
        </p:nvSpPr>
        <p:spPr/>
        <p:txBody>
          <a:bodyPr/>
          <a:lstStyle>
            <a:extLst/>
          </a:lstStyle>
          <a:p>
            <a:fld id="{744AD978-4B36-4135-8CBA-FD91AB9FD887}" type="slidenum">
              <a:rPr lang="es-ES" smtClean="0"/>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s-ES" smtClean="0"/>
              <a:t>Haga clic para modificar el estilo de texto del patrón</a:t>
            </a:r>
          </a:p>
        </p:txBody>
      </p:sp>
      <p:sp>
        <p:nvSpPr>
          <p:cNvPr id="4" name="3 Marcador de texto"/>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s-ES" smtClean="0"/>
              <a:t>Haga clic para modificar el estilo de texto del patrón</a:t>
            </a:r>
          </a:p>
        </p:txBody>
      </p:sp>
      <p:sp>
        <p:nvSpPr>
          <p:cNvPr id="5" name="4 Marcador de contenido"/>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6" name="5 Marcador de contenido"/>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7" name="6 Marcador de fecha"/>
          <p:cNvSpPr>
            <a:spLocks noGrp="1"/>
          </p:cNvSpPr>
          <p:nvPr>
            <p:ph type="dt" sz="half" idx="10"/>
          </p:nvPr>
        </p:nvSpPr>
        <p:spPr/>
        <p:txBody>
          <a:bodyPr/>
          <a:lstStyle>
            <a:extLst/>
          </a:lstStyle>
          <a:p>
            <a:fld id="{E334CA12-2443-4A16-9650-9F0DAFAC9EBF}" type="datetimeFigureOut">
              <a:rPr lang="es-ES" smtClean="0"/>
              <a:pPr/>
              <a:t>12/09/2011</a:t>
            </a:fld>
            <a:endParaRPr lang="es-ES"/>
          </a:p>
        </p:txBody>
      </p:sp>
      <p:sp>
        <p:nvSpPr>
          <p:cNvPr id="8" name="7 Marcador de pie de página"/>
          <p:cNvSpPr>
            <a:spLocks noGrp="1"/>
          </p:cNvSpPr>
          <p:nvPr>
            <p:ph type="ftr" sz="quarter" idx="11"/>
          </p:nvPr>
        </p:nvSpPr>
        <p:spPr/>
        <p:txBody>
          <a:bodyPr/>
          <a:lstStyle>
            <a:extLst/>
          </a:lstStyle>
          <a:p>
            <a:endParaRPr lang="es-ES"/>
          </a:p>
        </p:txBody>
      </p:sp>
      <p:sp>
        <p:nvSpPr>
          <p:cNvPr id="9" name="8 Marcador de número de diapositiva"/>
          <p:cNvSpPr>
            <a:spLocks noGrp="1"/>
          </p:cNvSpPr>
          <p:nvPr>
            <p:ph type="sldNum" sz="quarter" idx="12"/>
          </p:nvPr>
        </p:nvSpPr>
        <p:spPr/>
        <p:txBody>
          <a:bodyPr/>
          <a:lstStyle>
            <a:extLst/>
          </a:lstStyle>
          <a:p>
            <a:fld id="{744AD978-4B36-4135-8CBA-FD91AB9FD887}" type="slidenum">
              <a:rPr lang="es-ES" smtClean="0"/>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1435608" y="274320"/>
            <a:ext cx="7498080" cy="1143000"/>
          </a:xfrm>
        </p:spPr>
        <p:txBody>
          <a:bodyPr anchor="ctr"/>
          <a:lstStyle>
            <a:extLst/>
          </a:lstStyle>
          <a:p>
            <a:r>
              <a:rPr kumimoji="0" lang="es-ES" smtClean="0"/>
              <a:t>Haga clic para modificar el estilo de título del patrón</a:t>
            </a:r>
            <a:endParaRPr kumimoji="0" lang="en-US"/>
          </a:p>
        </p:txBody>
      </p:sp>
      <p:sp>
        <p:nvSpPr>
          <p:cNvPr id="3" name="2 Marcador de fecha"/>
          <p:cNvSpPr>
            <a:spLocks noGrp="1"/>
          </p:cNvSpPr>
          <p:nvPr>
            <p:ph type="dt" sz="half" idx="10"/>
          </p:nvPr>
        </p:nvSpPr>
        <p:spPr/>
        <p:txBody>
          <a:bodyPr/>
          <a:lstStyle>
            <a:extLst/>
          </a:lstStyle>
          <a:p>
            <a:fld id="{E334CA12-2443-4A16-9650-9F0DAFAC9EBF}" type="datetimeFigureOut">
              <a:rPr lang="es-ES" smtClean="0"/>
              <a:pPr/>
              <a:t>12/09/2011</a:t>
            </a:fld>
            <a:endParaRPr lang="es-ES"/>
          </a:p>
        </p:txBody>
      </p:sp>
      <p:sp>
        <p:nvSpPr>
          <p:cNvPr id="4" name="3 Marcador de pie de página"/>
          <p:cNvSpPr>
            <a:spLocks noGrp="1"/>
          </p:cNvSpPr>
          <p:nvPr>
            <p:ph type="ftr" sz="quarter" idx="11"/>
          </p:nvPr>
        </p:nvSpPr>
        <p:spPr/>
        <p:txBody>
          <a:bodyPr/>
          <a:lstStyle>
            <a:extLst/>
          </a:lstStyle>
          <a:p>
            <a:endParaRPr lang="es-ES"/>
          </a:p>
        </p:txBody>
      </p:sp>
      <p:sp>
        <p:nvSpPr>
          <p:cNvPr id="5" name="4 Marcador de número de diapositiva"/>
          <p:cNvSpPr>
            <a:spLocks noGrp="1"/>
          </p:cNvSpPr>
          <p:nvPr>
            <p:ph type="sldNum" sz="quarter" idx="12"/>
          </p:nvPr>
        </p:nvSpPr>
        <p:spPr/>
        <p:txBody>
          <a:bodyPr/>
          <a:lstStyle>
            <a:extLst/>
          </a:lstStyle>
          <a:p>
            <a:fld id="{744AD978-4B36-4135-8CBA-FD91AB9FD887}" type="slidenum">
              <a:rPr lang="es-ES" smtClean="0"/>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5" name="4 Rectángulo"/>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Marcador de fecha"/>
          <p:cNvSpPr>
            <a:spLocks noGrp="1"/>
          </p:cNvSpPr>
          <p:nvPr>
            <p:ph type="dt" sz="half" idx="10"/>
          </p:nvPr>
        </p:nvSpPr>
        <p:spPr/>
        <p:txBody>
          <a:bodyPr/>
          <a:lstStyle>
            <a:extLst/>
          </a:lstStyle>
          <a:p>
            <a:fld id="{E334CA12-2443-4A16-9650-9F0DAFAC9EBF}" type="datetimeFigureOut">
              <a:rPr lang="es-ES" smtClean="0"/>
              <a:pPr/>
              <a:t>12/09/2011</a:t>
            </a:fld>
            <a:endParaRPr lang="es-ES"/>
          </a:p>
        </p:txBody>
      </p:sp>
      <p:sp>
        <p:nvSpPr>
          <p:cNvPr id="3" name="2 Marcador de pie de página"/>
          <p:cNvSpPr>
            <a:spLocks noGrp="1"/>
          </p:cNvSpPr>
          <p:nvPr>
            <p:ph type="ftr" sz="quarter" idx="11"/>
          </p:nvPr>
        </p:nvSpPr>
        <p:spPr/>
        <p:txBody>
          <a:bodyPr/>
          <a:lstStyle>
            <a:extLst/>
          </a:lstStyle>
          <a:p>
            <a:endParaRPr lang="es-ES"/>
          </a:p>
        </p:txBody>
      </p:sp>
      <p:sp>
        <p:nvSpPr>
          <p:cNvPr id="4" name="3 Marcador de número de diapositiva"/>
          <p:cNvSpPr>
            <a:spLocks noGrp="1"/>
          </p:cNvSpPr>
          <p:nvPr>
            <p:ph type="sldNum" sz="quarter" idx="12"/>
          </p:nvPr>
        </p:nvSpPr>
        <p:spPr/>
        <p:txBody>
          <a:bodyPr/>
          <a:lstStyle>
            <a:extLst/>
          </a:lstStyle>
          <a:p>
            <a:fld id="{744AD978-4B36-4135-8CBA-FD91AB9FD887}" type="slidenum">
              <a:rPr lang="es-ES" smtClean="0"/>
              <a:pPr/>
              <a:t>‹Nº›</a:t>
            </a:fld>
            <a:endParaRPr lang="es-ES"/>
          </a:p>
        </p:txBody>
      </p:sp>
      <p:sp>
        <p:nvSpPr>
          <p:cNvPr id="6" name="5 Rectángulo"/>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s-ES" smtClean="0"/>
              <a:t>Haga clic para modificar el estilo de texto del patrón</a:t>
            </a:r>
          </a:p>
        </p:txBody>
      </p:sp>
      <p:sp>
        <p:nvSpPr>
          <p:cNvPr id="4" name="3 Marcador de contenido"/>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extLst/>
          </a:lstStyle>
          <a:p>
            <a:fld id="{E334CA12-2443-4A16-9650-9F0DAFAC9EBF}" type="datetimeFigureOut">
              <a:rPr lang="es-ES" smtClean="0"/>
              <a:pPr/>
              <a:t>12/09/2011</a:t>
            </a:fld>
            <a:endParaRPr lang="es-ES"/>
          </a:p>
        </p:txBody>
      </p:sp>
      <p:sp>
        <p:nvSpPr>
          <p:cNvPr id="6" name="5 Marcador de pie de página"/>
          <p:cNvSpPr>
            <a:spLocks noGrp="1"/>
          </p:cNvSpPr>
          <p:nvPr>
            <p:ph type="ftr" sz="quarter" idx="11"/>
          </p:nvPr>
        </p:nvSpPr>
        <p:spPr/>
        <p:txBody>
          <a:bodyPr/>
          <a:lstStyle>
            <a:extLst/>
          </a:lstStyle>
          <a:p>
            <a:endParaRPr lang="es-ES"/>
          </a:p>
        </p:txBody>
      </p:sp>
      <p:sp>
        <p:nvSpPr>
          <p:cNvPr id="7" name="6 Marcador de número de diapositiva"/>
          <p:cNvSpPr>
            <a:spLocks noGrp="1"/>
          </p:cNvSpPr>
          <p:nvPr>
            <p:ph type="sldNum" sz="quarter" idx="12"/>
          </p:nvPr>
        </p:nvSpPr>
        <p:spPr/>
        <p:txBody>
          <a:bodyPr/>
          <a:lstStyle>
            <a:extLst/>
          </a:lstStyle>
          <a:p>
            <a:fld id="{744AD978-4B36-4135-8CBA-FD91AB9FD887}" type="slidenum">
              <a:rPr lang="es-ES" smtClean="0"/>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s-ES" smtClean="0"/>
              <a:t>Haga clic para modificar el estilo de título del patrón</a:t>
            </a:r>
            <a:endParaRPr kumimoji="0" lang="en-US"/>
          </a:p>
        </p:txBody>
      </p:sp>
      <p:sp>
        <p:nvSpPr>
          <p:cNvPr id="5" name="4 Marcador de fecha"/>
          <p:cNvSpPr>
            <a:spLocks noGrp="1"/>
          </p:cNvSpPr>
          <p:nvPr>
            <p:ph type="dt" sz="half" idx="10"/>
          </p:nvPr>
        </p:nvSpPr>
        <p:spPr/>
        <p:txBody>
          <a:bodyPr/>
          <a:lstStyle>
            <a:extLst/>
          </a:lstStyle>
          <a:p>
            <a:fld id="{E334CA12-2443-4A16-9650-9F0DAFAC9EBF}" type="datetimeFigureOut">
              <a:rPr lang="es-ES" smtClean="0"/>
              <a:pPr/>
              <a:t>12/09/2011</a:t>
            </a:fld>
            <a:endParaRPr lang="es-ES"/>
          </a:p>
        </p:txBody>
      </p:sp>
      <p:sp>
        <p:nvSpPr>
          <p:cNvPr id="6" name="5 Marcador de pie de página"/>
          <p:cNvSpPr>
            <a:spLocks noGrp="1"/>
          </p:cNvSpPr>
          <p:nvPr>
            <p:ph type="ftr" sz="quarter" idx="11"/>
          </p:nvPr>
        </p:nvSpPr>
        <p:spPr/>
        <p:txBody>
          <a:bodyPr/>
          <a:lstStyle>
            <a:extLst/>
          </a:lstStyle>
          <a:p>
            <a:endParaRPr lang="es-ES"/>
          </a:p>
        </p:txBody>
      </p:sp>
      <p:sp>
        <p:nvSpPr>
          <p:cNvPr id="7" name="6 Marcador de número de diapositiva"/>
          <p:cNvSpPr>
            <a:spLocks noGrp="1"/>
          </p:cNvSpPr>
          <p:nvPr>
            <p:ph type="sldNum" sz="quarter" idx="12"/>
          </p:nvPr>
        </p:nvSpPr>
        <p:spPr/>
        <p:txBody>
          <a:bodyPr/>
          <a:lstStyle>
            <a:extLst/>
          </a:lstStyle>
          <a:p>
            <a:fld id="{744AD978-4B36-4135-8CBA-FD91AB9FD887}" type="slidenum">
              <a:rPr lang="es-ES" smtClean="0"/>
              <a:pPr/>
              <a:t>‹Nº›</a:t>
            </a:fld>
            <a:endParaRPr lang="es-ES"/>
          </a:p>
        </p:txBody>
      </p:sp>
      <p:sp>
        <p:nvSpPr>
          <p:cNvPr id="8" name="7 Rectángulo"/>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2 Marcador de posición de imagen"/>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s-ES" smtClean="0"/>
              <a:t>Haga clic en el icono para agregar una imagen</a:t>
            </a:r>
            <a:endParaRPr kumimoji="0" lang="en-US" dirty="0"/>
          </a:p>
        </p:txBody>
      </p:sp>
      <p:sp>
        <p:nvSpPr>
          <p:cNvPr id="9" name="8 Proceso"/>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9 Proceso"/>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3 Marcador de texto"/>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s-ES" smtClean="0"/>
              <a:t>Haga clic para modificar el estilo de texto del patrón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Circular"/>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7 Elipse"/>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10 Anillo"/>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11 Rectángulo"/>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4 Marcador de título"/>
          <p:cNvSpPr>
            <a:spLocks noGrp="1"/>
          </p:cNvSpPr>
          <p:nvPr>
            <p:ph type="title"/>
          </p:nvPr>
        </p:nvSpPr>
        <p:spPr>
          <a:xfrm>
            <a:off x="1435608" y="274638"/>
            <a:ext cx="7498080" cy="1143000"/>
          </a:xfrm>
          <a:prstGeom prst="rect">
            <a:avLst/>
          </a:prstGeom>
        </p:spPr>
        <p:txBody>
          <a:bodyPr anchor="ctr">
            <a:normAutofit/>
          </a:bodyPr>
          <a:lstStyle>
            <a:extLst/>
          </a:lstStyle>
          <a:p>
            <a:r>
              <a:rPr kumimoji="0" lang="es-ES" smtClean="0"/>
              <a:t>Haga clic para modificar el estilo de título del patrón</a:t>
            </a:r>
            <a:endParaRPr kumimoji="0" lang="en-US"/>
          </a:p>
        </p:txBody>
      </p:sp>
      <p:sp>
        <p:nvSpPr>
          <p:cNvPr id="9" name="8 Marcador de texto"/>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24" name="23 Marcador de fecha"/>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E334CA12-2443-4A16-9650-9F0DAFAC9EBF}" type="datetimeFigureOut">
              <a:rPr lang="es-ES" smtClean="0"/>
              <a:pPr/>
              <a:t>12/09/2011</a:t>
            </a:fld>
            <a:endParaRPr lang="es-ES"/>
          </a:p>
        </p:txBody>
      </p:sp>
      <p:sp>
        <p:nvSpPr>
          <p:cNvPr id="10" name="9 Marcador de pie de página"/>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s-ES"/>
          </a:p>
        </p:txBody>
      </p:sp>
      <p:sp>
        <p:nvSpPr>
          <p:cNvPr id="22" name="21 Marcador de número de diapositiva"/>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744AD978-4B36-4135-8CBA-FD91AB9FD887}" type="slidenum">
              <a:rPr lang="es-ES" smtClean="0"/>
              <a:pPr/>
              <a:t>‹Nº›</a:t>
            </a:fld>
            <a:endParaRPr lang="es-ES"/>
          </a:p>
        </p:txBody>
      </p:sp>
      <p:sp>
        <p:nvSpPr>
          <p:cNvPr id="15" name="14 Rectángulo"/>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36.gif"/><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37.gif"/><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38.gif"/><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39.gif"/><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41.gif"/><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23.gif"/><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Título"/>
          <p:cNvSpPr>
            <a:spLocks noGrp="1"/>
          </p:cNvSpPr>
          <p:nvPr>
            <p:ph type="ctrTitle"/>
          </p:nvPr>
        </p:nvSpPr>
        <p:spPr>
          <a:xfrm>
            <a:off x="1371600" y="2667000"/>
            <a:ext cx="7406640" cy="1472184"/>
          </a:xfrm>
        </p:spPr>
        <p:txBody>
          <a:bodyPr>
            <a:normAutofit/>
          </a:bodyPr>
          <a:lstStyle/>
          <a:p>
            <a:r>
              <a:rPr lang="es-CO" sz="7200" dirty="0" smtClean="0">
                <a:solidFill>
                  <a:srgbClr val="002060"/>
                </a:solidFill>
                <a:latin typeface="Broadway" pitchFamily="82" charset="0"/>
              </a:rPr>
              <a:t>MONTACARGA</a:t>
            </a:r>
            <a:endParaRPr lang="es-ES" sz="7200" dirty="0">
              <a:solidFill>
                <a:srgbClr val="002060"/>
              </a:solidFill>
              <a:latin typeface="Broadway" pitchFamily="82" charset="0"/>
            </a:endParaRPr>
          </a:p>
        </p:txBody>
      </p:sp>
      <p:sp>
        <p:nvSpPr>
          <p:cNvPr id="7" name="6 Subtítulo"/>
          <p:cNvSpPr>
            <a:spLocks noGrp="1"/>
          </p:cNvSpPr>
          <p:nvPr>
            <p:ph type="subTitle" idx="1"/>
          </p:nvPr>
        </p:nvSpPr>
        <p:spPr/>
        <p:txBody>
          <a:bodyPr/>
          <a:lstStyle/>
          <a:p>
            <a:endParaRPr lang="es-E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mini montacargas"/>
          <p:cNvPicPr>
            <a:picLocks noChangeAspect="1" noChangeArrowheads="1"/>
          </p:cNvPicPr>
          <p:nvPr/>
        </p:nvPicPr>
        <p:blipFill>
          <a:blip r:embed="rId2" cstate="print"/>
          <a:srcRect/>
          <a:stretch>
            <a:fillRect/>
          </a:stretch>
        </p:blipFill>
        <p:spPr bwMode="auto">
          <a:xfrm>
            <a:off x="1600200" y="228600"/>
            <a:ext cx="6553200" cy="6452382"/>
          </a:xfrm>
          <a:prstGeom prst="rect">
            <a:avLst/>
          </a:prstGeom>
          <a:noFill/>
        </p:spPr>
      </p:pic>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Imagen"/>
          <p:cNvPicPr/>
          <p:nvPr/>
        </p:nvPicPr>
        <p:blipFill>
          <a:blip r:embed="rId2" cstate="print"/>
          <a:srcRect l="21309" t="39723" r="48729" b="28637"/>
          <a:stretch>
            <a:fillRect/>
          </a:stretch>
        </p:blipFill>
        <p:spPr bwMode="auto">
          <a:xfrm>
            <a:off x="685800" y="228600"/>
            <a:ext cx="8153400" cy="640079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81000" y="274638"/>
            <a:ext cx="8552688" cy="1143000"/>
          </a:xfrm>
        </p:spPr>
        <p:txBody>
          <a:bodyPr>
            <a:normAutofit/>
          </a:bodyPr>
          <a:lstStyle/>
          <a:p>
            <a:r>
              <a:rPr lang="es-CO" dirty="0">
                <a:solidFill>
                  <a:srgbClr val="002060"/>
                </a:solidFill>
                <a:latin typeface="Broadway" pitchFamily="82" charset="0"/>
              </a:rPr>
              <a:t>ESTANTERÍAS </a:t>
            </a:r>
            <a:r>
              <a:rPr lang="es-CO" dirty="0" smtClean="0">
                <a:solidFill>
                  <a:srgbClr val="002060"/>
                </a:solidFill>
                <a:latin typeface="Broadway" pitchFamily="82" charset="0"/>
              </a:rPr>
              <a:t>MODULARES</a:t>
            </a:r>
            <a:endParaRPr lang="es-ES" dirty="0">
              <a:solidFill>
                <a:srgbClr val="002060"/>
              </a:solidFill>
              <a:latin typeface="Broadway" pitchFamily="82" charset="0"/>
            </a:endParaRPr>
          </a:p>
        </p:txBody>
      </p:sp>
      <p:sp>
        <p:nvSpPr>
          <p:cNvPr id="3" name="2 Marcador de contenido"/>
          <p:cNvSpPr>
            <a:spLocks noGrp="1"/>
          </p:cNvSpPr>
          <p:nvPr>
            <p:ph idx="1"/>
          </p:nvPr>
        </p:nvSpPr>
        <p:spPr/>
        <p:txBody>
          <a:bodyPr/>
          <a:lstStyle/>
          <a:p>
            <a:endParaRPr lang="es-CO" dirty="0" smtClean="0"/>
          </a:p>
          <a:p>
            <a:pPr algn="just"/>
            <a:endParaRPr lang="es-CO" dirty="0"/>
          </a:p>
          <a:p>
            <a:pPr algn="just">
              <a:buNone/>
            </a:pPr>
            <a:r>
              <a:rPr lang="es-CO" dirty="0" smtClean="0"/>
              <a:t>Este </a:t>
            </a:r>
            <a:r>
              <a:rPr lang="es-CO" dirty="0"/>
              <a:t>sistema de almacenamiento liviano permite una capacidad máximo de 100 kg por nivel. </a:t>
            </a:r>
            <a:endParaRPr lang="es-ES" dirty="0"/>
          </a:p>
          <a:p>
            <a:endParaRPr lang="es-ES" dirty="0"/>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Imagen" descr="http://www.industriasceno.com/images/almaceno_r16_c5.gif"/>
          <p:cNvPicPr/>
          <p:nvPr/>
        </p:nvPicPr>
        <p:blipFill>
          <a:blip r:embed="rId2" cstate="print"/>
          <a:srcRect l="7339" t="5000" r="11927" b="18750"/>
          <a:stretch>
            <a:fillRect/>
          </a:stretch>
        </p:blipFill>
        <p:spPr bwMode="auto">
          <a:xfrm>
            <a:off x="533400" y="457200"/>
            <a:ext cx="8077200" cy="5791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CO" dirty="0" smtClean="0">
                <a:solidFill>
                  <a:srgbClr val="002060"/>
                </a:solidFill>
                <a:latin typeface="Broadway" pitchFamily="82" charset="0"/>
              </a:rPr>
              <a:t>VENTAJAS</a:t>
            </a:r>
            <a:endParaRPr lang="es-ES" dirty="0">
              <a:solidFill>
                <a:srgbClr val="002060"/>
              </a:solidFill>
              <a:latin typeface="Broadway" pitchFamily="82" charset="0"/>
            </a:endParaRPr>
          </a:p>
        </p:txBody>
      </p:sp>
      <p:sp>
        <p:nvSpPr>
          <p:cNvPr id="3" name="2 Marcador de contenido"/>
          <p:cNvSpPr>
            <a:spLocks noGrp="1"/>
          </p:cNvSpPr>
          <p:nvPr>
            <p:ph idx="1"/>
          </p:nvPr>
        </p:nvSpPr>
        <p:spPr>
          <a:xfrm>
            <a:off x="457200" y="1295400"/>
            <a:ext cx="8229600" cy="5334000"/>
          </a:xfrm>
        </p:spPr>
        <p:txBody>
          <a:bodyPr>
            <a:normAutofit lnSpcReduction="10000"/>
          </a:bodyPr>
          <a:lstStyle/>
          <a:p>
            <a:pPr lvl="0"/>
            <a:r>
              <a:rPr lang="es-CO" dirty="0"/>
              <a:t>Es un sistema idóneo para el almacenamiento manual de pesos livianos. </a:t>
            </a:r>
            <a:endParaRPr lang="es-CO" dirty="0" smtClean="0"/>
          </a:p>
          <a:p>
            <a:pPr lvl="0"/>
            <a:endParaRPr lang="es-ES" dirty="0"/>
          </a:p>
          <a:p>
            <a:pPr lvl="0"/>
            <a:r>
              <a:rPr lang="es-CO" dirty="0"/>
              <a:t>Rápido acceso a la mercancía. </a:t>
            </a:r>
            <a:endParaRPr lang="es-CO" dirty="0" smtClean="0"/>
          </a:p>
          <a:p>
            <a:pPr lvl="0"/>
            <a:endParaRPr lang="es-ES" dirty="0"/>
          </a:p>
          <a:p>
            <a:pPr lvl="0"/>
            <a:r>
              <a:rPr lang="es-CO" dirty="0"/>
              <a:t>Correctas operaciones de rotación, y el más fácil control de stocks. </a:t>
            </a:r>
            <a:endParaRPr lang="es-CO" dirty="0" smtClean="0"/>
          </a:p>
          <a:p>
            <a:pPr lvl="0"/>
            <a:endParaRPr lang="es-ES" dirty="0"/>
          </a:p>
          <a:p>
            <a:pPr lvl="0"/>
            <a:r>
              <a:rPr lang="es-CO" dirty="0"/>
              <a:t>Fácil mantenimiento y reposición de partes dañadas.</a:t>
            </a:r>
            <a:endParaRPr lang="es-ES" dirty="0"/>
          </a:p>
          <a:p>
            <a:endParaRPr lang="es-ES" dirty="0"/>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ctrTitle"/>
          </p:nvPr>
        </p:nvSpPr>
        <p:spPr>
          <a:xfrm>
            <a:off x="152400" y="2438400"/>
            <a:ext cx="8763000" cy="1472184"/>
          </a:xfrm>
        </p:spPr>
        <p:txBody>
          <a:bodyPr>
            <a:noAutofit/>
          </a:bodyPr>
          <a:lstStyle/>
          <a:p>
            <a:r>
              <a:rPr lang="es-CO" sz="4800" dirty="0">
                <a:solidFill>
                  <a:srgbClr val="002060"/>
                </a:solidFill>
                <a:latin typeface="Broadway" pitchFamily="82" charset="0"/>
              </a:rPr>
              <a:t>ESTANTERIAS ESPECIALES</a:t>
            </a:r>
            <a:endParaRPr lang="es-ES" sz="4800" dirty="0">
              <a:solidFill>
                <a:srgbClr val="002060"/>
              </a:solidFill>
              <a:latin typeface="Broadway" pitchFamily="82" charset="0"/>
            </a:endParaRPr>
          </a:p>
        </p:txBody>
      </p:sp>
      <p:sp>
        <p:nvSpPr>
          <p:cNvPr id="5" name="4 Subtítulo"/>
          <p:cNvSpPr>
            <a:spLocks noGrp="1"/>
          </p:cNvSpPr>
          <p:nvPr>
            <p:ph type="subTitle" idx="1"/>
          </p:nvPr>
        </p:nvSpPr>
        <p:spPr/>
        <p:txBody>
          <a:bodyPr/>
          <a:lstStyle/>
          <a:p>
            <a:endParaRPr lang="es-ES" dirty="0"/>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CO" dirty="0">
                <a:solidFill>
                  <a:srgbClr val="002060"/>
                </a:solidFill>
                <a:latin typeface="Broadway" pitchFamily="82" charset="0"/>
              </a:rPr>
              <a:t>ESTIBAS </a:t>
            </a:r>
            <a:r>
              <a:rPr lang="es-CO" dirty="0" smtClean="0">
                <a:solidFill>
                  <a:srgbClr val="002060"/>
                </a:solidFill>
                <a:latin typeface="Broadway" pitchFamily="82" charset="0"/>
              </a:rPr>
              <a:t>AUTOAPILABLES</a:t>
            </a:r>
            <a:endParaRPr lang="es-ES" dirty="0">
              <a:solidFill>
                <a:srgbClr val="002060"/>
              </a:solidFill>
              <a:latin typeface="Broadway" pitchFamily="82" charset="0"/>
            </a:endParaRPr>
          </a:p>
        </p:txBody>
      </p:sp>
      <p:sp>
        <p:nvSpPr>
          <p:cNvPr id="3" name="2 Marcador de contenido"/>
          <p:cNvSpPr>
            <a:spLocks noGrp="1"/>
          </p:cNvSpPr>
          <p:nvPr>
            <p:ph idx="1"/>
          </p:nvPr>
        </p:nvSpPr>
        <p:spPr>
          <a:xfrm>
            <a:off x="457200" y="1600200"/>
            <a:ext cx="8229600" cy="5029200"/>
          </a:xfrm>
        </p:spPr>
        <p:txBody>
          <a:bodyPr>
            <a:normAutofit fontScale="92500" lnSpcReduction="20000"/>
          </a:bodyPr>
          <a:lstStyle/>
          <a:p>
            <a:pPr algn="just">
              <a:buNone/>
            </a:pPr>
            <a:r>
              <a:rPr lang="es-CO" dirty="0"/>
              <a:t>Con este sistema de almacenamiento se logra un correcto funcionamiento de los inventarios que poseen geometrías difíciles de almacenar mediante otros sistemas. </a:t>
            </a:r>
            <a:endParaRPr lang="es-CO" dirty="0" smtClean="0"/>
          </a:p>
          <a:p>
            <a:pPr algn="just"/>
            <a:endParaRPr lang="es-ES" dirty="0"/>
          </a:p>
          <a:p>
            <a:pPr algn="just">
              <a:buNone/>
            </a:pPr>
            <a:r>
              <a:rPr lang="es-CO" dirty="0"/>
              <a:t>Se diseñan especialmente para el tipo de carga que se requiera. </a:t>
            </a:r>
            <a:endParaRPr lang="es-ES" dirty="0"/>
          </a:p>
          <a:p>
            <a:pPr algn="just">
              <a:buNone/>
            </a:pPr>
            <a:endParaRPr lang="es-ES" dirty="0"/>
          </a:p>
          <a:p>
            <a:pPr algn="just">
              <a:buNone/>
            </a:pPr>
            <a:r>
              <a:rPr lang="es-CO" dirty="0"/>
              <a:t>Una de sus principales </a:t>
            </a:r>
            <a:r>
              <a:rPr lang="es-CO" dirty="0" smtClean="0"/>
              <a:t>ventajas </a:t>
            </a:r>
            <a:r>
              <a:rPr lang="es-CO" dirty="0"/>
              <a:t>consiste en su práctico almacenamiento cuando no están siendo utilizadas, disminuyendo el espacio necesario para este fin.</a:t>
            </a:r>
            <a:endParaRPr lang="es-ES" dirty="0"/>
          </a:p>
          <a:p>
            <a:endParaRPr lang="es-ES" dirty="0"/>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Imagen" descr="F:\ESTANTERIAS 3_files\esp_parte_almaceno_r2_c1.gif"/>
          <p:cNvPicPr/>
          <p:nvPr/>
        </p:nvPicPr>
        <p:blipFill>
          <a:blip r:embed="rId2" cstate="print"/>
          <a:srcRect l="16832" t="8929" r="7921" b="15476"/>
          <a:stretch>
            <a:fillRect/>
          </a:stretch>
        </p:blipFill>
        <p:spPr bwMode="auto">
          <a:xfrm>
            <a:off x="381000" y="381000"/>
            <a:ext cx="8229600" cy="6096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CO" dirty="0">
                <a:solidFill>
                  <a:srgbClr val="002060"/>
                </a:solidFill>
                <a:latin typeface="Broadway" pitchFamily="82" charset="0"/>
              </a:rPr>
              <a:t>ESTANTERÍA DE </a:t>
            </a:r>
            <a:r>
              <a:rPr lang="es-CO" dirty="0" smtClean="0">
                <a:solidFill>
                  <a:srgbClr val="002060"/>
                </a:solidFill>
                <a:latin typeface="Broadway" pitchFamily="82" charset="0"/>
              </a:rPr>
              <a:t>ROLLOS</a:t>
            </a:r>
            <a:endParaRPr lang="es-ES" dirty="0">
              <a:solidFill>
                <a:srgbClr val="002060"/>
              </a:solidFill>
              <a:latin typeface="Broadway" pitchFamily="82" charset="0"/>
            </a:endParaRPr>
          </a:p>
        </p:txBody>
      </p:sp>
      <p:sp>
        <p:nvSpPr>
          <p:cNvPr id="3" name="2 Marcador de contenido"/>
          <p:cNvSpPr>
            <a:spLocks noGrp="1"/>
          </p:cNvSpPr>
          <p:nvPr>
            <p:ph idx="1"/>
          </p:nvPr>
        </p:nvSpPr>
        <p:spPr>
          <a:xfrm>
            <a:off x="457200" y="1600200"/>
            <a:ext cx="8229600" cy="4724400"/>
          </a:xfrm>
        </p:spPr>
        <p:txBody>
          <a:bodyPr/>
          <a:lstStyle/>
          <a:p>
            <a:pPr algn="just">
              <a:buNone/>
            </a:pPr>
            <a:r>
              <a:rPr lang="es-CO" dirty="0"/>
              <a:t>Con este sistema se logra un almacenamiento estático, permitiendo que los elementos no estén en contacto entre si. Este tipo de estantería sirve especialmente para almacenamiento de rollos, autoadhesivos, papel, carretas cables, bandas trasportadoras entre otros</a:t>
            </a:r>
            <a:r>
              <a:rPr lang="es-CO" dirty="0" smtClean="0"/>
              <a:t>.</a:t>
            </a:r>
            <a:endParaRPr lang="es-ES" dirty="0"/>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Imagen" descr="F:\ESTANTERIAS 3_files\esp_parte_almaceno_r2_c6.gif"/>
          <p:cNvPicPr/>
          <p:nvPr/>
        </p:nvPicPr>
        <p:blipFill>
          <a:blip r:embed="rId2" cstate="print"/>
          <a:srcRect l="15522" t="8427" r="3765" b="20225"/>
          <a:stretch>
            <a:fillRect/>
          </a:stretch>
        </p:blipFill>
        <p:spPr bwMode="auto">
          <a:xfrm>
            <a:off x="533400" y="533400"/>
            <a:ext cx="8153400" cy="586739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CO" b="1" dirty="0">
                <a:solidFill>
                  <a:srgbClr val="002060"/>
                </a:solidFill>
                <a:latin typeface="Broadway" pitchFamily="82" charset="0"/>
              </a:rPr>
              <a:t>ALAMBRES Y </a:t>
            </a:r>
            <a:r>
              <a:rPr lang="es-CO" b="1" dirty="0" smtClean="0">
                <a:solidFill>
                  <a:srgbClr val="002060"/>
                </a:solidFill>
                <a:latin typeface="Broadway" pitchFamily="82" charset="0"/>
              </a:rPr>
              <a:t>CHIPAS</a:t>
            </a:r>
            <a:endParaRPr lang="es-ES" dirty="0">
              <a:solidFill>
                <a:srgbClr val="002060"/>
              </a:solidFill>
              <a:latin typeface="Broadway" pitchFamily="82" charset="0"/>
            </a:endParaRPr>
          </a:p>
        </p:txBody>
      </p:sp>
      <p:sp>
        <p:nvSpPr>
          <p:cNvPr id="3" name="2 Marcador de contenido"/>
          <p:cNvSpPr>
            <a:spLocks noGrp="1"/>
          </p:cNvSpPr>
          <p:nvPr>
            <p:ph idx="1"/>
          </p:nvPr>
        </p:nvSpPr>
        <p:spPr/>
        <p:txBody>
          <a:bodyPr/>
          <a:lstStyle/>
          <a:p>
            <a:pPr algn="just">
              <a:buNone/>
            </a:pPr>
            <a:r>
              <a:rPr lang="es-CO" dirty="0"/>
              <a:t>Sistema de almacenamiento diseñado para soportar alambre y varilla en rollos, sobre un soporte especial que mejora el control de inventarios, la disponibilidad de producto y el manejo del mismo</a:t>
            </a:r>
            <a:r>
              <a:rPr lang="es-CO" dirty="0" smtClean="0"/>
              <a:t>.</a:t>
            </a:r>
            <a:endParaRPr lang="es-E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81000" y="274638"/>
            <a:ext cx="8552688" cy="1143000"/>
          </a:xfrm>
        </p:spPr>
        <p:txBody>
          <a:bodyPr>
            <a:normAutofit fontScale="90000"/>
          </a:bodyPr>
          <a:lstStyle/>
          <a:p>
            <a:r>
              <a:rPr lang="es-CO" dirty="0" smtClean="0">
                <a:solidFill>
                  <a:schemeClr val="accent6">
                    <a:lumMod val="75000"/>
                  </a:schemeClr>
                </a:solidFill>
                <a:latin typeface="Broadway" pitchFamily="82" charset="0"/>
              </a:rPr>
              <a:t>MONTACARGAS ARTICULADOS</a:t>
            </a:r>
            <a:endParaRPr lang="es-CO" dirty="0">
              <a:solidFill>
                <a:schemeClr val="accent6">
                  <a:lumMod val="75000"/>
                </a:schemeClr>
              </a:solidFill>
              <a:latin typeface="Broadway" pitchFamily="82" charset="0"/>
            </a:endParaRPr>
          </a:p>
        </p:txBody>
      </p:sp>
      <p:sp>
        <p:nvSpPr>
          <p:cNvPr id="3" name="2 Marcador de contenido"/>
          <p:cNvSpPr>
            <a:spLocks noGrp="1"/>
          </p:cNvSpPr>
          <p:nvPr>
            <p:ph idx="1"/>
          </p:nvPr>
        </p:nvSpPr>
        <p:spPr>
          <a:xfrm>
            <a:off x="1066800" y="1447800"/>
            <a:ext cx="7866888" cy="4800600"/>
          </a:xfrm>
        </p:spPr>
        <p:txBody>
          <a:bodyPr/>
          <a:lstStyle/>
          <a:p>
            <a:pPr algn="just">
              <a:buNone/>
            </a:pPr>
            <a:r>
              <a:rPr lang="es-ES" dirty="0" smtClean="0"/>
              <a:t>Los montacargas son vehículos contrapesados en la parte trasera del mismo. Se usan en la mayoría de los casos para transportar grandes cargas y también para poder apilarlas. En la mayoría de los casos los montacargas poseen dos barras paralelas planas en la parte frontal de mismo.</a:t>
            </a:r>
            <a:endParaRPr lang="es-CO" dirty="0" smtClean="0"/>
          </a:p>
          <a:p>
            <a:endParaRPr lang="es-CO" dirty="0"/>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Imagen" descr="F:\ESTANTERIAS 3_files\esp_parte_almaceno_alambres_chipas.gif"/>
          <p:cNvPicPr/>
          <p:nvPr/>
        </p:nvPicPr>
        <p:blipFill>
          <a:blip r:embed="rId2" cstate="print"/>
          <a:srcRect l="4518" t="7865" r="6818" b="20787"/>
          <a:stretch>
            <a:fillRect/>
          </a:stretch>
        </p:blipFill>
        <p:spPr bwMode="auto">
          <a:xfrm>
            <a:off x="381000" y="457200"/>
            <a:ext cx="8458200" cy="6172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381000" y="2133600"/>
            <a:ext cx="8458200" cy="1472184"/>
          </a:xfrm>
        </p:spPr>
        <p:txBody>
          <a:bodyPr/>
          <a:lstStyle/>
          <a:p>
            <a:r>
              <a:rPr lang="es-ES" b="1" dirty="0">
                <a:solidFill>
                  <a:srgbClr val="002060"/>
                </a:solidFill>
                <a:latin typeface="Broadway" pitchFamily="82" charset="0"/>
              </a:rPr>
              <a:t>CINTA </a:t>
            </a:r>
            <a:r>
              <a:rPr lang="es-ES" b="1" dirty="0" smtClean="0">
                <a:solidFill>
                  <a:srgbClr val="002060"/>
                </a:solidFill>
                <a:latin typeface="Broadway" pitchFamily="82" charset="0"/>
              </a:rPr>
              <a:t>TRANSPORTADORA</a:t>
            </a:r>
            <a:endParaRPr lang="es-ES" dirty="0">
              <a:solidFill>
                <a:srgbClr val="002060"/>
              </a:solidFill>
              <a:latin typeface="Broadway" pitchFamily="82" charset="0"/>
            </a:endParaRPr>
          </a:p>
        </p:txBody>
      </p:sp>
      <p:sp>
        <p:nvSpPr>
          <p:cNvPr id="3" name="2 Subtítulo"/>
          <p:cNvSpPr>
            <a:spLocks noGrp="1"/>
          </p:cNvSpPr>
          <p:nvPr>
            <p:ph type="subTitle" idx="1"/>
          </p:nvPr>
        </p:nvSpPr>
        <p:spPr/>
        <p:txBody>
          <a:bodyPr/>
          <a:lstStyle/>
          <a:p>
            <a:endParaRPr lang="es-ES" dirty="0"/>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2 Imagen" descr="http://t0.gstatic.com/images?q=tbn:ANd9GcR6MuxYafbV4RJ2t5Exu1sMLk5Nf9WvcUhsAvKu4twAjFVloYhugQ"/>
          <p:cNvPicPr/>
          <p:nvPr/>
        </p:nvPicPr>
        <p:blipFill>
          <a:blip r:embed="rId2" cstate="print"/>
          <a:srcRect/>
          <a:stretch>
            <a:fillRect/>
          </a:stretch>
        </p:blipFill>
        <p:spPr bwMode="auto">
          <a:xfrm>
            <a:off x="1524000" y="609600"/>
            <a:ext cx="7086600" cy="5867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258762"/>
          </a:xfrm>
        </p:spPr>
        <p:txBody>
          <a:bodyPr>
            <a:normAutofit fontScale="90000"/>
          </a:bodyPr>
          <a:lstStyle/>
          <a:p>
            <a:endParaRPr lang="es-ES" dirty="0"/>
          </a:p>
        </p:txBody>
      </p:sp>
      <p:sp>
        <p:nvSpPr>
          <p:cNvPr id="3" name="2 Marcador de contenido"/>
          <p:cNvSpPr>
            <a:spLocks noGrp="1"/>
          </p:cNvSpPr>
          <p:nvPr>
            <p:ph idx="1"/>
          </p:nvPr>
        </p:nvSpPr>
        <p:spPr>
          <a:xfrm>
            <a:off x="457200" y="609600"/>
            <a:ext cx="8229600" cy="5943600"/>
          </a:xfrm>
        </p:spPr>
        <p:txBody>
          <a:bodyPr>
            <a:normAutofit lnSpcReduction="10000"/>
          </a:bodyPr>
          <a:lstStyle/>
          <a:p>
            <a:pPr algn="just">
              <a:buNone/>
            </a:pPr>
            <a:r>
              <a:rPr lang="es-ES" dirty="0"/>
              <a:t>Una cinta transportadora es un sistema de transporte continuo formado básicamente por una banda continua que se mueve entre dos tambores</a:t>
            </a:r>
            <a:r>
              <a:rPr lang="es-ES" dirty="0" smtClean="0"/>
              <a:t>.</a:t>
            </a:r>
          </a:p>
          <a:p>
            <a:pPr algn="just"/>
            <a:endParaRPr lang="es-ES" dirty="0"/>
          </a:p>
          <a:p>
            <a:pPr algn="just">
              <a:buNone/>
            </a:pPr>
            <a:r>
              <a:rPr lang="es-ES" dirty="0"/>
              <a:t>La banda es arrastrada por fricción por uno de los tambores, que a su vez es accionado por un motor. El otro tambor suele girar libre, sin ningún tipo de accionamiento, y su función es servir de retorno a la banda. La banda es soportada por rodillos entre los dos tambores.</a:t>
            </a:r>
          </a:p>
          <a:p>
            <a:pPr algn="just"/>
            <a:endParaRPr lang="es-ES" dirty="0"/>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lstStyle/>
          <a:p>
            <a:pPr algn="just">
              <a:buNone/>
            </a:pPr>
            <a:r>
              <a:rPr lang="es-ES" dirty="0"/>
              <a:t>Debido al movimiento de la banda el material depositado sobre la banda es transportado hacia el tambor de accionamiento donde la banda gira y da la vuelta en sentido contrario. </a:t>
            </a:r>
            <a:endParaRPr lang="es-ES" dirty="0" smtClean="0"/>
          </a:p>
          <a:p>
            <a:pPr algn="just"/>
            <a:endParaRPr lang="es-ES" dirty="0" smtClean="0"/>
          </a:p>
          <a:p>
            <a:pPr algn="just">
              <a:buNone/>
            </a:pPr>
            <a:r>
              <a:rPr lang="es-ES" dirty="0"/>
              <a:t>En esta zona el material depositado sobre la banda es vertido fuera de la misma debido a la acción de la gravedad.</a:t>
            </a:r>
          </a:p>
          <a:p>
            <a:endParaRPr lang="es-ES" dirty="0"/>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45719"/>
          </a:xfrm>
        </p:spPr>
        <p:txBody>
          <a:bodyPr>
            <a:normAutofit fontScale="90000"/>
          </a:bodyPr>
          <a:lstStyle/>
          <a:p>
            <a:endParaRPr lang="es-ES" dirty="0"/>
          </a:p>
        </p:txBody>
      </p:sp>
      <p:sp>
        <p:nvSpPr>
          <p:cNvPr id="3" name="2 Marcador de contenido"/>
          <p:cNvSpPr>
            <a:spLocks noGrp="1"/>
          </p:cNvSpPr>
          <p:nvPr>
            <p:ph idx="1"/>
          </p:nvPr>
        </p:nvSpPr>
        <p:spPr>
          <a:xfrm>
            <a:off x="457200" y="457200"/>
            <a:ext cx="8229600" cy="6019800"/>
          </a:xfrm>
        </p:spPr>
        <p:txBody>
          <a:bodyPr>
            <a:normAutofit/>
          </a:bodyPr>
          <a:lstStyle/>
          <a:p>
            <a:pPr algn="just">
              <a:buNone/>
            </a:pPr>
            <a:r>
              <a:rPr lang="es-ES" dirty="0"/>
              <a:t>Las cintas transportadoras se usan principalmente para transportar materiales granulados, agrícolas e industriales, tales como cereales, carbón, minerales, etcétera, aunque también se pueden usar para transportar personas en recintos cerrados (por ejemplo, en grandes hospitales y ciudades sanitarias). A menudo para cargar o descargar buques cargueros o camiones. Para transportar material por terreno inclinado se usan unas secciones llamadas cintas elevadoras. </a:t>
            </a:r>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82562"/>
          </a:xfrm>
        </p:spPr>
        <p:txBody>
          <a:bodyPr>
            <a:normAutofit fontScale="90000"/>
          </a:bodyPr>
          <a:lstStyle/>
          <a:p>
            <a:endParaRPr lang="es-ES" dirty="0"/>
          </a:p>
        </p:txBody>
      </p:sp>
      <p:sp>
        <p:nvSpPr>
          <p:cNvPr id="3" name="2 Marcador de contenido"/>
          <p:cNvSpPr>
            <a:spLocks noGrp="1"/>
          </p:cNvSpPr>
          <p:nvPr>
            <p:ph idx="1"/>
          </p:nvPr>
        </p:nvSpPr>
        <p:spPr>
          <a:xfrm>
            <a:off x="457200" y="609600"/>
            <a:ext cx="8229600" cy="5867400"/>
          </a:xfrm>
        </p:spPr>
        <p:txBody>
          <a:bodyPr>
            <a:normAutofit fontScale="92500" lnSpcReduction="10000"/>
          </a:bodyPr>
          <a:lstStyle/>
          <a:p>
            <a:pPr algn="just">
              <a:buNone/>
            </a:pPr>
            <a:r>
              <a:rPr lang="es-ES" dirty="0"/>
              <a:t>El mantenimiento de estas cintas es muy sencillo, igual que su lavado, gracias a su construcción abierta. Además, a la hora de recogerlo es muy práctico, ya que la construcción es completamente plegable.</a:t>
            </a:r>
          </a:p>
          <a:p>
            <a:pPr algn="just">
              <a:buNone/>
            </a:pPr>
            <a:r>
              <a:rPr lang="es-ES" dirty="0"/>
              <a:t>Sus aplicaciones son muy </a:t>
            </a:r>
            <a:r>
              <a:rPr lang="es-ES" dirty="0" smtClean="0"/>
              <a:t>diversas:</a:t>
            </a:r>
          </a:p>
          <a:p>
            <a:pPr algn="just">
              <a:buNone/>
            </a:pPr>
            <a:endParaRPr lang="es-ES" dirty="0"/>
          </a:p>
          <a:p>
            <a:pPr lvl="0" algn="just"/>
            <a:r>
              <a:rPr lang="es-ES" dirty="0"/>
              <a:t>Túneles</a:t>
            </a:r>
          </a:p>
          <a:p>
            <a:pPr lvl="0" algn="just"/>
            <a:r>
              <a:rPr lang="es-ES" dirty="0"/>
              <a:t>Excavaciones</a:t>
            </a:r>
          </a:p>
          <a:p>
            <a:pPr lvl="0" algn="just"/>
            <a:r>
              <a:rPr lang="es-ES" dirty="0"/>
              <a:t>Transporte de materiales</a:t>
            </a:r>
          </a:p>
          <a:p>
            <a:pPr lvl="0" algn="just"/>
            <a:r>
              <a:rPr lang="es-ES" dirty="0"/>
              <a:t>Reconstrucción de edificios</a:t>
            </a:r>
          </a:p>
          <a:p>
            <a:pPr lvl="0" algn="just"/>
            <a:r>
              <a:rPr lang="es-ES" dirty="0"/>
              <a:t>Trabajos de demolición</a:t>
            </a:r>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b="1" dirty="0">
                <a:solidFill>
                  <a:srgbClr val="002060"/>
                </a:solidFill>
                <a:latin typeface="Broadway" pitchFamily="82" charset="0"/>
              </a:rPr>
              <a:t> </a:t>
            </a:r>
            <a:r>
              <a:rPr lang="es-ES" b="1" dirty="0" smtClean="0">
                <a:solidFill>
                  <a:srgbClr val="002060"/>
                </a:solidFill>
                <a:latin typeface="Broadway" pitchFamily="82" charset="0"/>
              </a:rPr>
              <a:t>VENTAJAS</a:t>
            </a:r>
            <a:endParaRPr lang="es-ES" dirty="0">
              <a:solidFill>
                <a:srgbClr val="002060"/>
              </a:solidFill>
              <a:latin typeface="Broadway" pitchFamily="82" charset="0"/>
            </a:endParaRPr>
          </a:p>
        </p:txBody>
      </p:sp>
      <p:sp>
        <p:nvSpPr>
          <p:cNvPr id="3" name="2 Marcador de contenido"/>
          <p:cNvSpPr>
            <a:spLocks noGrp="1"/>
          </p:cNvSpPr>
          <p:nvPr>
            <p:ph idx="1"/>
          </p:nvPr>
        </p:nvSpPr>
        <p:spPr/>
        <p:txBody>
          <a:bodyPr>
            <a:normAutofit lnSpcReduction="10000"/>
          </a:bodyPr>
          <a:lstStyle/>
          <a:p>
            <a:pPr lvl="0"/>
            <a:r>
              <a:rPr lang="es-ES" dirty="0"/>
              <a:t>Permiten el transporte de materiales a gran distancia</a:t>
            </a:r>
          </a:p>
          <a:p>
            <a:pPr lvl="0"/>
            <a:r>
              <a:rPr lang="es-ES" dirty="0"/>
              <a:t>Tienen una gran capacidad de transporte</a:t>
            </a:r>
          </a:p>
          <a:p>
            <a:pPr lvl="0"/>
            <a:r>
              <a:rPr lang="es-ES" dirty="0"/>
              <a:t>Permiten transportar un variedad grande de materiales</a:t>
            </a:r>
          </a:p>
          <a:p>
            <a:pPr lvl="0"/>
            <a:r>
              <a:rPr lang="es-ES" dirty="0"/>
              <a:t>Es posible la carga y la descarga en cualquier punto del trazado</a:t>
            </a:r>
          </a:p>
          <a:p>
            <a:pPr lvl="0"/>
            <a:r>
              <a:rPr lang="es-ES" dirty="0"/>
              <a:t>Se puede desplazar</a:t>
            </a:r>
          </a:p>
          <a:p>
            <a:pPr lvl="0"/>
            <a:r>
              <a:rPr lang="es-ES" dirty="0"/>
              <a:t>No altera el producto transportado</a:t>
            </a:r>
          </a:p>
          <a:p>
            <a:endParaRPr lang="es-ES" dirty="0"/>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9506" name="Picture 2" descr="Archivo:Cinta-transportadora.gif"/>
          <p:cNvPicPr>
            <a:picLocks noChangeAspect="1" noChangeArrowheads="1"/>
          </p:cNvPicPr>
          <p:nvPr/>
        </p:nvPicPr>
        <p:blipFill>
          <a:blip r:embed="rId2" cstate="print"/>
          <a:srcRect/>
          <a:stretch>
            <a:fillRect/>
          </a:stretch>
        </p:blipFill>
        <p:spPr bwMode="auto">
          <a:xfrm>
            <a:off x="990600" y="381000"/>
            <a:ext cx="8001000" cy="6019800"/>
          </a:xfrm>
          <a:prstGeom prst="rect">
            <a:avLst/>
          </a:prstGeom>
          <a:noFill/>
        </p:spPr>
      </p:pic>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b="1" dirty="0" smtClean="0">
                <a:solidFill>
                  <a:srgbClr val="002060"/>
                </a:solidFill>
                <a:latin typeface="Broadway" pitchFamily="82" charset="0"/>
              </a:rPr>
              <a:t>AEROPUERTOS</a:t>
            </a:r>
            <a:endParaRPr lang="es-ES" dirty="0">
              <a:solidFill>
                <a:srgbClr val="002060"/>
              </a:solidFill>
              <a:latin typeface="Broadway" pitchFamily="82" charset="0"/>
            </a:endParaRPr>
          </a:p>
        </p:txBody>
      </p:sp>
      <p:sp>
        <p:nvSpPr>
          <p:cNvPr id="3" name="2 Marcador de contenido"/>
          <p:cNvSpPr>
            <a:spLocks noGrp="1"/>
          </p:cNvSpPr>
          <p:nvPr>
            <p:ph idx="1"/>
          </p:nvPr>
        </p:nvSpPr>
        <p:spPr>
          <a:xfrm>
            <a:off x="457200" y="1219200"/>
            <a:ext cx="8229600" cy="5334000"/>
          </a:xfrm>
        </p:spPr>
        <p:txBody>
          <a:bodyPr>
            <a:normAutofit fontScale="92500" lnSpcReduction="10000"/>
          </a:bodyPr>
          <a:lstStyle/>
          <a:p>
            <a:pPr algn="just">
              <a:buNone/>
            </a:pPr>
            <a:r>
              <a:rPr lang="es-ES" dirty="0"/>
              <a:t>El tiempo que pasa la aeronave en tierra debe ser controlado para garantizar la productividad logística de la cadena, esto significa menor tiempo de transferencia del equipaje y mayor complejidad en la  clasificación del mismo. Velocidad y eficacia es la esencia del Terminal de hoy</a:t>
            </a:r>
            <a:r>
              <a:rPr lang="es-ES" dirty="0" smtClean="0"/>
              <a:t>.</a:t>
            </a:r>
          </a:p>
          <a:p>
            <a:pPr algn="just"/>
            <a:endParaRPr lang="es-ES" dirty="0"/>
          </a:p>
          <a:p>
            <a:pPr algn="just">
              <a:buNone/>
            </a:pPr>
            <a:r>
              <a:rPr lang="es-ES" dirty="0" smtClean="0"/>
              <a:t>Los </a:t>
            </a:r>
            <a:r>
              <a:rPr lang="es-ES" dirty="0"/>
              <a:t>aeropuertos requieren sistemas de manejo de equipaje de mínima manipulación, rápidos, seguros, confiables, de fácil mantenimiento y bajo costo de operación</a:t>
            </a:r>
            <a:r>
              <a:rPr lang="es-ES" dirty="0" smtClean="0"/>
              <a:t>.</a:t>
            </a:r>
            <a:endParaRPr lang="es-E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CO"/>
          </a:p>
        </p:txBody>
      </p:sp>
      <p:sp>
        <p:nvSpPr>
          <p:cNvPr id="3" name="2 Marcador de contenido"/>
          <p:cNvSpPr>
            <a:spLocks noGrp="1"/>
          </p:cNvSpPr>
          <p:nvPr>
            <p:ph idx="1"/>
          </p:nvPr>
        </p:nvSpPr>
        <p:spPr/>
        <p:txBody>
          <a:bodyPr/>
          <a:lstStyle/>
          <a:p>
            <a:pPr algn="just">
              <a:buNone/>
            </a:pPr>
            <a:r>
              <a:rPr lang="es-ES" dirty="0" smtClean="0"/>
              <a:t>Estas barras son llamadas horquillas, las mismas están montadas sobre un soporte, el cual esta unido a un mástil, que se eleva para manipular de esta manera las tarimas. Por otro lado, las ruedas traseras permiten ser orientables, para así de esta manera hacer más cómodas las maniobras de conducción, y el hecho de recoger las tarimas.</a:t>
            </a:r>
            <a:endParaRPr lang="es-CO" dirty="0"/>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Imagen" descr="http://estaticos04.cache.el-mundo.net/elmundo/imagenes/2007/02/06/1170766906_0.jpg"/>
          <p:cNvPicPr/>
          <p:nvPr/>
        </p:nvPicPr>
        <p:blipFill>
          <a:blip r:embed="rId2" cstate="print"/>
          <a:srcRect/>
          <a:stretch>
            <a:fillRect/>
          </a:stretch>
        </p:blipFill>
        <p:spPr bwMode="auto">
          <a:xfrm>
            <a:off x="1828800" y="228600"/>
            <a:ext cx="5943600" cy="6400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Imagen" descr="http://www.selecsacatalogo.com/images/2009/variadores_de_velocidad/galerias/transportadores/03.jpg"/>
          <p:cNvPicPr/>
          <p:nvPr/>
        </p:nvPicPr>
        <p:blipFill>
          <a:blip r:embed="rId2" cstate="print"/>
          <a:srcRect/>
          <a:stretch>
            <a:fillRect/>
          </a:stretch>
        </p:blipFill>
        <p:spPr bwMode="auto">
          <a:xfrm>
            <a:off x="1524000" y="609600"/>
            <a:ext cx="7391400" cy="5715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b="1" dirty="0">
                <a:solidFill>
                  <a:srgbClr val="002060"/>
                </a:solidFill>
                <a:latin typeface="Broadway" pitchFamily="82" charset="0"/>
              </a:rPr>
              <a:t>INDUSTRIA AUTOMOTRIZ  </a:t>
            </a:r>
            <a:endParaRPr lang="es-ES" dirty="0">
              <a:solidFill>
                <a:srgbClr val="002060"/>
              </a:solidFill>
              <a:latin typeface="Broadway" pitchFamily="82" charset="0"/>
            </a:endParaRPr>
          </a:p>
        </p:txBody>
      </p:sp>
      <p:sp>
        <p:nvSpPr>
          <p:cNvPr id="3" name="2 Marcador de contenido"/>
          <p:cNvSpPr>
            <a:spLocks noGrp="1"/>
          </p:cNvSpPr>
          <p:nvPr>
            <p:ph idx="1"/>
          </p:nvPr>
        </p:nvSpPr>
        <p:spPr>
          <a:xfrm>
            <a:off x="457200" y="1295400"/>
            <a:ext cx="8229600" cy="5257800"/>
          </a:xfrm>
        </p:spPr>
        <p:txBody>
          <a:bodyPr>
            <a:normAutofit fontScale="85000" lnSpcReduction="10000"/>
          </a:bodyPr>
          <a:lstStyle/>
          <a:p>
            <a:pPr algn="just">
              <a:buNone/>
            </a:pPr>
            <a:r>
              <a:rPr lang="es-ES" dirty="0"/>
              <a:t>Los sistemas transportadores para la industria automotriz  incrementan el rendimiento, la productividad y la fiabilidad en el transporte de materiales, haciendo a las compañías más competitivas.</a:t>
            </a:r>
          </a:p>
          <a:p>
            <a:pPr algn="just">
              <a:buNone/>
            </a:pPr>
            <a:endParaRPr lang="es-ES" dirty="0"/>
          </a:p>
          <a:p>
            <a:pPr algn="just">
              <a:buNone/>
            </a:pPr>
            <a:r>
              <a:rPr lang="es-ES" dirty="0"/>
              <a:t>Los equipos pueden integrarse a sistemas complejos con otras bandas transportadoras de diferentes aplicaciones, métodos de control  e </a:t>
            </a:r>
            <a:r>
              <a:rPr lang="es-ES" dirty="0" err="1"/>
              <a:t>interfase</a:t>
            </a:r>
            <a:r>
              <a:rPr lang="es-ES" dirty="0"/>
              <a:t>, para suplir por completo las exigencias concretas de cada cliente. Las cintas transportadoras han dado solución a flujo de autopartes de significativa complejidad, demostrando la capacidad para responder a las necesidades de la industria</a:t>
            </a:r>
            <a:r>
              <a:rPr lang="es-ES" dirty="0" smtClean="0"/>
              <a:t>.</a:t>
            </a:r>
            <a:endParaRPr lang="es-ES" dirty="0"/>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6434" name="Picture 2" descr="http://t1.gstatic.com/images?q=tbn:ANd9GcTHWCKtI5e2034BdbVrUcDSO3b09ZpPte2jumqqezMH_vlnNw09bA"/>
          <p:cNvPicPr>
            <a:picLocks noChangeAspect="1" noChangeArrowheads="1"/>
          </p:cNvPicPr>
          <p:nvPr/>
        </p:nvPicPr>
        <p:blipFill>
          <a:blip r:embed="rId2" cstate="print"/>
          <a:srcRect/>
          <a:stretch>
            <a:fillRect/>
          </a:stretch>
        </p:blipFill>
        <p:spPr bwMode="auto">
          <a:xfrm>
            <a:off x="1371600" y="304800"/>
            <a:ext cx="6248400" cy="6248400"/>
          </a:xfrm>
          <a:prstGeom prst="rect">
            <a:avLst/>
          </a:prstGeom>
          <a:noFill/>
        </p:spPr>
      </p:pic>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b="1" dirty="0" smtClean="0">
                <a:solidFill>
                  <a:srgbClr val="002060"/>
                </a:solidFill>
                <a:latin typeface="Broadway" pitchFamily="82" charset="0"/>
              </a:rPr>
              <a:t>LOGÍSTICA</a:t>
            </a:r>
            <a:endParaRPr lang="es-ES" dirty="0">
              <a:solidFill>
                <a:srgbClr val="002060"/>
              </a:solidFill>
              <a:latin typeface="Broadway" pitchFamily="82" charset="0"/>
            </a:endParaRPr>
          </a:p>
        </p:txBody>
      </p:sp>
      <p:sp>
        <p:nvSpPr>
          <p:cNvPr id="3" name="2 Marcador de contenido"/>
          <p:cNvSpPr>
            <a:spLocks noGrp="1"/>
          </p:cNvSpPr>
          <p:nvPr>
            <p:ph idx="1"/>
          </p:nvPr>
        </p:nvSpPr>
        <p:spPr>
          <a:xfrm>
            <a:off x="457200" y="1371600"/>
            <a:ext cx="8229600" cy="5181600"/>
          </a:xfrm>
        </p:spPr>
        <p:txBody>
          <a:bodyPr>
            <a:normAutofit fontScale="85000" lnSpcReduction="10000"/>
          </a:bodyPr>
          <a:lstStyle/>
          <a:p>
            <a:pPr algn="just">
              <a:buNone/>
            </a:pPr>
            <a:r>
              <a:rPr lang="es-ES" dirty="0" smtClean="0"/>
              <a:t>Las </a:t>
            </a:r>
            <a:r>
              <a:rPr lang="es-ES" dirty="0"/>
              <a:t>cintas transportadoras ofrecen soluciones flexibles y totalmente fiables para los proveedores de logística, mejorando su rendimiento, integración de procesos, reducción de cotos y tiempos de ejecución, que garantiza la satisfacción a sus clientes.</a:t>
            </a:r>
          </a:p>
          <a:p>
            <a:pPr algn="just">
              <a:buNone/>
            </a:pPr>
            <a:endParaRPr lang="es-ES" dirty="0"/>
          </a:p>
          <a:p>
            <a:pPr algn="just">
              <a:buNone/>
            </a:pPr>
            <a:r>
              <a:rPr lang="es-ES" dirty="0"/>
              <a:t>Implementar un sistema de bandas transportadoras permite procesar un volumen mayor de pedidos, reduciendo errores y demoras de entrega.   Los equipos pueden integrarse a sistemas complejos con otras fajas transportadoras de diferentes aplicaciones, métodos de control  e </a:t>
            </a:r>
            <a:r>
              <a:rPr lang="es-ES" dirty="0" err="1"/>
              <a:t>interfase</a:t>
            </a:r>
            <a:r>
              <a:rPr lang="es-ES" dirty="0"/>
              <a:t>, para suplir por completo las exigencias concretas de cada cliente</a:t>
            </a:r>
            <a:r>
              <a:rPr lang="es-ES" dirty="0" smtClean="0"/>
              <a:t>.</a:t>
            </a:r>
            <a:endParaRPr lang="es-ES" dirty="0"/>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Imagen" descr="http://www.bandastransportadoras.cl/equipos/bodegas2.JPG"/>
          <p:cNvPicPr/>
          <p:nvPr/>
        </p:nvPicPr>
        <p:blipFill>
          <a:blip r:embed="rId2" cstate="print"/>
          <a:srcRect/>
          <a:stretch>
            <a:fillRect/>
          </a:stretch>
        </p:blipFill>
        <p:spPr bwMode="auto">
          <a:xfrm>
            <a:off x="1371600" y="381000"/>
            <a:ext cx="7239000" cy="6096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b="1" dirty="0" smtClean="0">
                <a:solidFill>
                  <a:srgbClr val="002060"/>
                </a:solidFill>
                <a:latin typeface="Broadway" pitchFamily="82" charset="0"/>
              </a:rPr>
              <a:t>MENSAJERÍA</a:t>
            </a:r>
            <a:endParaRPr lang="es-ES" dirty="0">
              <a:solidFill>
                <a:srgbClr val="002060"/>
              </a:solidFill>
              <a:latin typeface="Broadway" pitchFamily="82" charset="0"/>
            </a:endParaRPr>
          </a:p>
        </p:txBody>
      </p:sp>
      <p:sp>
        <p:nvSpPr>
          <p:cNvPr id="3" name="2 Marcador de contenido"/>
          <p:cNvSpPr>
            <a:spLocks noGrp="1"/>
          </p:cNvSpPr>
          <p:nvPr>
            <p:ph idx="1"/>
          </p:nvPr>
        </p:nvSpPr>
        <p:spPr>
          <a:xfrm>
            <a:off x="457200" y="1371600"/>
            <a:ext cx="8229600" cy="5181600"/>
          </a:xfrm>
        </p:spPr>
        <p:txBody>
          <a:bodyPr>
            <a:normAutofit fontScale="92500" lnSpcReduction="20000"/>
          </a:bodyPr>
          <a:lstStyle/>
          <a:p>
            <a:pPr algn="just">
              <a:buNone/>
            </a:pPr>
            <a:r>
              <a:rPr lang="es-ES" dirty="0"/>
              <a:t>Para los proveedor líder en soluciones para flujos de todo tipo de paquetes en servicios postales. las necesidades propias de esta industria como son la velocidad y presión comprenden sistemas de clasificación con bandas transportadoras, acumulación, distribución al por mayor y sistemas de verificación del correo, carga y descarga de paquetes.</a:t>
            </a:r>
          </a:p>
          <a:p>
            <a:pPr algn="just">
              <a:buNone/>
            </a:pPr>
            <a:endParaRPr lang="es-ES" dirty="0"/>
          </a:p>
          <a:p>
            <a:pPr algn="just">
              <a:buNone/>
            </a:pPr>
            <a:r>
              <a:rPr lang="es-ES" dirty="0"/>
              <a:t>Ofrece y desarrolla una gran variedad de equipos transportadores que minimizan las transferencias,  aumentan la velocidad en procesos y reducen los errores de manipulación. </a:t>
            </a:r>
          </a:p>
          <a:p>
            <a:endParaRPr lang="es-ES" dirty="0"/>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0530" name="Picture 2" descr="http://t0.gstatic.com/images?q=tbn:ANd9GcTl3ONTtPZ3zt8x2-ghKcMisRCmIZUZA3KcqqS3lo8k0Ye9z9Ko_bz_9ok"/>
          <p:cNvPicPr>
            <a:picLocks noChangeAspect="1" noChangeArrowheads="1"/>
          </p:cNvPicPr>
          <p:nvPr/>
        </p:nvPicPr>
        <p:blipFill>
          <a:blip r:embed="rId2" cstate="print"/>
          <a:srcRect/>
          <a:stretch>
            <a:fillRect/>
          </a:stretch>
        </p:blipFill>
        <p:spPr bwMode="auto">
          <a:xfrm>
            <a:off x="1143000" y="1143000"/>
            <a:ext cx="7644384" cy="4572000"/>
          </a:xfrm>
          <a:prstGeom prst="rect">
            <a:avLst/>
          </a:prstGeom>
          <a:noFill/>
        </p:spPr>
      </p:pic>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33400" y="274638"/>
            <a:ext cx="8400288" cy="1143000"/>
          </a:xfrm>
        </p:spPr>
        <p:txBody>
          <a:bodyPr>
            <a:normAutofit fontScale="90000"/>
          </a:bodyPr>
          <a:lstStyle/>
          <a:p>
            <a:r>
              <a:rPr lang="es-ES" b="1" dirty="0">
                <a:solidFill>
                  <a:srgbClr val="002060"/>
                </a:solidFill>
                <a:latin typeface="Broadway" pitchFamily="82" charset="0"/>
              </a:rPr>
              <a:t>BANDAS </a:t>
            </a:r>
            <a:r>
              <a:rPr lang="es-ES" b="1" dirty="0" smtClean="0">
                <a:solidFill>
                  <a:srgbClr val="002060"/>
                </a:solidFill>
                <a:latin typeface="Broadway" pitchFamily="82" charset="0"/>
              </a:rPr>
              <a:t> TRANSPORTADORAS</a:t>
            </a:r>
            <a:endParaRPr lang="es-ES" dirty="0">
              <a:solidFill>
                <a:srgbClr val="002060"/>
              </a:solidFill>
              <a:latin typeface="Broadway" pitchFamily="82" charset="0"/>
            </a:endParaRPr>
          </a:p>
        </p:txBody>
      </p:sp>
      <p:sp>
        <p:nvSpPr>
          <p:cNvPr id="3" name="2 Marcador de contenido"/>
          <p:cNvSpPr>
            <a:spLocks noGrp="1"/>
          </p:cNvSpPr>
          <p:nvPr>
            <p:ph idx="1"/>
          </p:nvPr>
        </p:nvSpPr>
        <p:spPr>
          <a:xfrm>
            <a:off x="457200" y="1600200"/>
            <a:ext cx="8229600" cy="4953000"/>
          </a:xfrm>
        </p:spPr>
        <p:txBody>
          <a:bodyPr>
            <a:normAutofit fontScale="92500" lnSpcReduction="10000"/>
          </a:bodyPr>
          <a:lstStyle/>
          <a:p>
            <a:pPr algn="just">
              <a:buNone/>
            </a:pPr>
            <a:r>
              <a:rPr lang="es-ES" dirty="0"/>
              <a:t>El procesamiento y empaquetado de productos a menudo requiere que las bandas transportadoras eleven, bajen o trasladen el producto. Como parte de las soluciones integradas, ofrecemos bandas transportadoras específicamente diseñadas para el sector de la industria en el que usted se desempeña, porque nos especializamos en aplicaciones industriales de alimentos y productos farmacéuticos. Higiénicas y fuertes, las bandas transportadoras están disponibles en muchos anchos, largos, diseños y materiales</a:t>
            </a:r>
            <a:r>
              <a:rPr lang="es-ES" dirty="0" smtClean="0"/>
              <a:t>.</a:t>
            </a:r>
            <a:endParaRPr lang="es-ES" dirty="0"/>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lstStyle/>
          <a:p>
            <a:pPr algn="just">
              <a:buNone/>
            </a:pPr>
            <a:r>
              <a:rPr lang="es-ES" dirty="0"/>
              <a:t>Los transportadores modulares de banda vienen en diferentes configuraciones que comparten los mismos sistemas de  construcción y componentes, y que pueden llevar uno de varios tipos de banda, entre los cuales se incluyen </a:t>
            </a:r>
            <a:r>
              <a:rPr lang="es-ES" dirty="0" err="1"/>
              <a:t>Intralox</a:t>
            </a:r>
            <a:r>
              <a:rPr lang="es-ES" dirty="0"/>
              <a:t>® y KVP</a:t>
            </a:r>
            <a:r>
              <a:rPr lang="es-ES" dirty="0" smtClean="0"/>
              <a:t>®.</a:t>
            </a:r>
            <a:endParaRPr lang="es-E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CO"/>
          </a:p>
        </p:txBody>
      </p:sp>
      <p:sp>
        <p:nvSpPr>
          <p:cNvPr id="3" name="2 Marcador de contenido"/>
          <p:cNvSpPr>
            <a:spLocks noGrp="1"/>
          </p:cNvSpPr>
          <p:nvPr>
            <p:ph idx="1"/>
          </p:nvPr>
        </p:nvSpPr>
        <p:spPr/>
        <p:txBody>
          <a:bodyPr/>
          <a:lstStyle/>
          <a:p>
            <a:pPr algn="just">
              <a:buNone/>
            </a:pPr>
            <a:r>
              <a:rPr lang="es-ES" dirty="0" smtClean="0"/>
              <a:t>Cabe destacar, que los montacargas articulados, poseen la característica esencial de poder estribar hacia ambos lados, en lugares muy reducidos, características que los diferencia de los montacargas tradicionales y los hace más beneficiosos en muchos aspectos.</a:t>
            </a:r>
            <a:endParaRPr lang="es-CO" dirty="0" smtClean="0"/>
          </a:p>
          <a:p>
            <a:endParaRPr lang="es-CO" dirty="0"/>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http://t0.gstatic.com/images?q=tbn:ANd9GcRorgLkrIBq-wFIhG9OaCSIkx6iNZoSJWd-CMaiKmV2ITphSiDSQQ"/>
          <p:cNvPicPr>
            <a:picLocks noChangeAspect="1" noChangeArrowheads="1"/>
          </p:cNvPicPr>
          <p:nvPr/>
        </p:nvPicPr>
        <p:blipFill>
          <a:blip r:embed="rId2" cstate="print"/>
          <a:srcRect/>
          <a:stretch>
            <a:fillRect/>
          </a:stretch>
        </p:blipFill>
        <p:spPr bwMode="auto">
          <a:xfrm>
            <a:off x="1137139" y="457200"/>
            <a:ext cx="7619992" cy="4953000"/>
          </a:xfrm>
          <a:prstGeom prst="rect">
            <a:avLst/>
          </a:prstGeom>
          <a:noFill/>
        </p:spPr>
      </p:pic>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Imagen"/>
          <p:cNvPicPr/>
          <p:nvPr/>
        </p:nvPicPr>
        <p:blipFill>
          <a:blip r:embed="rId2" cstate="print"/>
          <a:srcRect/>
          <a:stretch>
            <a:fillRect/>
          </a:stretch>
        </p:blipFill>
        <p:spPr bwMode="auto">
          <a:xfrm>
            <a:off x="914400" y="533400"/>
            <a:ext cx="4114800" cy="5867400"/>
          </a:xfrm>
          <a:prstGeom prst="rect">
            <a:avLst/>
          </a:prstGeom>
          <a:noFill/>
          <a:ln w="9525">
            <a:noFill/>
            <a:miter lim="800000"/>
            <a:headEnd/>
            <a:tailEnd/>
          </a:ln>
        </p:spPr>
      </p:pic>
      <p:pic>
        <p:nvPicPr>
          <p:cNvPr id="3" name="2 Imagen"/>
          <p:cNvPicPr/>
          <p:nvPr/>
        </p:nvPicPr>
        <p:blipFill>
          <a:blip r:embed="rId3" cstate="print"/>
          <a:srcRect/>
          <a:stretch>
            <a:fillRect/>
          </a:stretch>
        </p:blipFill>
        <p:spPr bwMode="auto">
          <a:xfrm>
            <a:off x="5334000" y="609600"/>
            <a:ext cx="3352800" cy="5486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04800" y="274638"/>
            <a:ext cx="8628888" cy="1143000"/>
          </a:xfrm>
        </p:spPr>
        <p:txBody>
          <a:bodyPr>
            <a:normAutofit fontScale="90000"/>
          </a:bodyPr>
          <a:lstStyle/>
          <a:p>
            <a:r>
              <a:rPr lang="es-ES" b="1" dirty="0">
                <a:solidFill>
                  <a:srgbClr val="002060"/>
                </a:solidFill>
                <a:latin typeface="Broadway" pitchFamily="82" charset="0"/>
              </a:rPr>
              <a:t>CARACTERÍSTICAS Y VENTAJAS</a:t>
            </a:r>
            <a:endParaRPr lang="es-ES" dirty="0">
              <a:solidFill>
                <a:srgbClr val="002060"/>
              </a:solidFill>
              <a:latin typeface="Broadway" pitchFamily="82" charset="0"/>
            </a:endParaRPr>
          </a:p>
        </p:txBody>
      </p:sp>
      <p:sp>
        <p:nvSpPr>
          <p:cNvPr id="3" name="2 Marcador de contenido"/>
          <p:cNvSpPr>
            <a:spLocks noGrp="1"/>
          </p:cNvSpPr>
          <p:nvPr>
            <p:ph idx="1"/>
          </p:nvPr>
        </p:nvSpPr>
        <p:spPr>
          <a:xfrm>
            <a:off x="457200" y="1447800"/>
            <a:ext cx="8229600" cy="5029200"/>
          </a:xfrm>
        </p:spPr>
        <p:txBody>
          <a:bodyPr>
            <a:normAutofit fontScale="92500" lnSpcReduction="20000"/>
          </a:bodyPr>
          <a:lstStyle/>
          <a:p>
            <a:pPr lvl="0"/>
            <a:r>
              <a:rPr lang="es-ES" dirty="0"/>
              <a:t>Diseño higiénico: fácil de limpiar</a:t>
            </a:r>
            <a:r>
              <a:rPr lang="es-ES" dirty="0" smtClean="0"/>
              <a:t>.</a:t>
            </a:r>
          </a:p>
          <a:p>
            <a:pPr lvl="0"/>
            <a:endParaRPr lang="es-ES" dirty="0"/>
          </a:p>
          <a:p>
            <a:pPr lvl="0"/>
            <a:r>
              <a:rPr lang="es-ES" dirty="0"/>
              <a:t>En su mayoría, construidas con componentes de acero inoxidable </a:t>
            </a:r>
            <a:r>
              <a:rPr lang="es-ES" dirty="0" smtClean="0"/>
              <a:t>.</a:t>
            </a:r>
          </a:p>
          <a:p>
            <a:pPr lvl="0"/>
            <a:endParaRPr lang="es-ES" dirty="0"/>
          </a:p>
          <a:p>
            <a:pPr lvl="0"/>
            <a:r>
              <a:rPr lang="es-ES" dirty="0"/>
              <a:t>Los componentes de accionamiento se encuentran a un lado del flujo de producto</a:t>
            </a:r>
            <a:r>
              <a:rPr lang="es-ES" dirty="0" smtClean="0"/>
              <a:t>.</a:t>
            </a:r>
          </a:p>
          <a:p>
            <a:pPr lvl="0"/>
            <a:endParaRPr lang="es-ES" dirty="0"/>
          </a:p>
          <a:p>
            <a:pPr lvl="0"/>
            <a:r>
              <a:rPr lang="es-ES" dirty="0"/>
              <a:t>Diseños de perfil estándar que se adaptan a diferentes aplicaciones</a:t>
            </a:r>
            <a:r>
              <a:rPr lang="es-ES" dirty="0" smtClean="0"/>
              <a:t>.</a:t>
            </a:r>
            <a:r>
              <a:rPr lang="es-ES" dirty="0"/>
              <a:t/>
            </a:r>
            <a:br>
              <a:rPr lang="es-ES" dirty="0"/>
            </a:br>
            <a:endParaRPr lang="es-ES" dirty="0"/>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normAutofit fontScale="92500" lnSpcReduction="20000"/>
          </a:bodyPr>
          <a:lstStyle/>
          <a:p>
            <a:pPr lvl="0"/>
            <a:r>
              <a:rPr lang="es-ES" dirty="0" smtClean="0"/>
              <a:t>Diseños modulares con componentes estándar prefabricados.</a:t>
            </a:r>
          </a:p>
          <a:p>
            <a:pPr lvl="0"/>
            <a:endParaRPr lang="es-ES" dirty="0" smtClean="0"/>
          </a:p>
          <a:p>
            <a:pPr lvl="0"/>
            <a:r>
              <a:rPr lang="es-ES" dirty="0" smtClean="0"/>
              <a:t>Maneja ángulos de subida y bajada más pronunciados que los transportadores de bandeja plana.</a:t>
            </a:r>
          </a:p>
          <a:p>
            <a:pPr lvl="0"/>
            <a:endParaRPr lang="es-ES" dirty="0" smtClean="0"/>
          </a:p>
          <a:p>
            <a:r>
              <a:rPr lang="es-ES" dirty="0" smtClean="0"/>
              <a:t>Fácil de instalar.</a:t>
            </a:r>
            <a:br>
              <a:rPr lang="es-ES" dirty="0" smtClean="0"/>
            </a:br>
            <a:r>
              <a:rPr lang="es-ES" dirty="0" smtClean="0"/>
              <a:t>    • Instalación en piso.</a:t>
            </a:r>
            <a:br>
              <a:rPr lang="es-ES" dirty="0" smtClean="0"/>
            </a:br>
            <a:r>
              <a:rPr lang="es-ES" dirty="0" smtClean="0"/>
              <a:t>    • Suspendida.</a:t>
            </a:r>
            <a:br>
              <a:rPr lang="es-ES" dirty="0" smtClean="0"/>
            </a:br>
            <a:r>
              <a:rPr lang="es-ES" dirty="0" smtClean="0"/>
              <a:t>    • Montada sobre ruedas.</a:t>
            </a:r>
            <a:endParaRPr lang="es-ES" dirty="0"/>
          </a:p>
        </p:txBody>
      </p:sp>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 b="1" dirty="0">
                <a:solidFill>
                  <a:srgbClr val="002060"/>
                </a:solidFill>
                <a:latin typeface="Broadway" pitchFamily="82" charset="0"/>
              </a:rPr>
              <a:t>BANDAS </a:t>
            </a:r>
            <a:r>
              <a:rPr lang="es-ES" b="1" dirty="0" smtClean="0">
                <a:solidFill>
                  <a:srgbClr val="002060"/>
                </a:solidFill>
                <a:latin typeface="Broadway" pitchFamily="82" charset="0"/>
              </a:rPr>
              <a:t>TRANSPARENTES</a:t>
            </a:r>
            <a:endParaRPr lang="es-ES" dirty="0">
              <a:solidFill>
                <a:srgbClr val="002060"/>
              </a:solidFill>
              <a:latin typeface="Broadway" pitchFamily="82" charset="0"/>
            </a:endParaRPr>
          </a:p>
        </p:txBody>
      </p:sp>
      <p:sp>
        <p:nvSpPr>
          <p:cNvPr id="3" name="2 Marcador de contenido"/>
          <p:cNvSpPr>
            <a:spLocks noGrp="1"/>
          </p:cNvSpPr>
          <p:nvPr>
            <p:ph idx="1"/>
          </p:nvPr>
        </p:nvSpPr>
        <p:spPr>
          <a:xfrm>
            <a:off x="457200" y="1600200"/>
            <a:ext cx="8229600" cy="4876800"/>
          </a:xfrm>
        </p:spPr>
        <p:txBody>
          <a:bodyPr>
            <a:normAutofit lnSpcReduction="10000"/>
          </a:bodyPr>
          <a:lstStyle/>
          <a:p>
            <a:pPr algn="just">
              <a:buNone/>
            </a:pPr>
            <a:r>
              <a:rPr lang="es-ES" dirty="0"/>
              <a:t>Puesto que la industria alimentaria está utilizando los escáneres ópticos cada vez con más frecuencia para clasificar y controlar los productos durante su  proceso y envasado, existe una banda delgada hecha con materiales LW y H. Estas bandas transmiten la luz a un alto nivel ya que son transparentes. Otra razón para usar este tipo de banda es que después de haberlas unido, no existen puntos invisibles. </a:t>
            </a:r>
          </a:p>
          <a:p>
            <a:endParaRPr lang="es-ES" dirty="0"/>
          </a:p>
        </p:txBody>
      </p:sp>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lstStyle/>
          <a:p>
            <a:pPr algn="just">
              <a:buNone/>
            </a:pPr>
            <a:r>
              <a:rPr lang="es-ES" dirty="0"/>
              <a:t>Las bandas delgadas para alimentos se mantienen limpias por períodos más largos y muestran un bajo nivel de bacterias y microbios. Nuestras bandas transportadoras contribuyen enormemente a que los productos alimentarios tengan una mayor duración de almacenado</a:t>
            </a:r>
            <a:r>
              <a:rPr lang="es-ES" dirty="0" smtClean="0"/>
              <a:t>.</a:t>
            </a:r>
            <a:endParaRPr lang="es-ES" dirty="0"/>
          </a:p>
        </p:txBody>
      </p:sp>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lstStyle/>
          <a:p>
            <a:pPr>
              <a:buNone/>
            </a:pPr>
            <a:r>
              <a:rPr lang="es-ES" dirty="0"/>
              <a:t>El bajo nivel de bacterias proporciona</a:t>
            </a:r>
            <a:r>
              <a:rPr lang="es-ES" dirty="0" smtClean="0"/>
              <a:t>:</a:t>
            </a:r>
          </a:p>
          <a:p>
            <a:pPr>
              <a:buNone/>
            </a:pPr>
            <a:endParaRPr lang="es-ES" dirty="0"/>
          </a:p>
          <a:p>
            <a:r>
              <a:rPr lang="es-ES" dirty="0" smtClean="0"/>
              <a:t>Disminución </a:t>
            </a:r>
            <a:r>
              <a:rPr lang="es-ES" dirty="0"/>
              <a:t>de productos </a:t>
            </a:r>
            <a:r>
              <a:rPr lang="es-ES" dirty="0" smtClean="0"/>
              <a:t>contaminados</a:t>
            </a:r>
          </a:p>
          <a:p>
            <a:endParaRPr lang="es-ES" dirty="0"/>
          </a:p>
          <a:p>
            <a:r>
              <a:rPr lang="es-ES" dirty="0" smtClean="0"/>
              <a:t>Mejora </a:t>
            </a:r>
            <a:r>
              <a:rPr lang="es-ES" dirty="0"/>
              <a:t>la duración del producto </a:t>
            </a:r>
            <a:r>
              <a:rPr lang="es-ES" dirty="0" smtClean="0"/>
              <a:t>almacenado</a:t>
            </a:r>
          </a:p>
          <a:p>
            <a:endParaRPr lang="es-ES" dirty="0"/>
          </a:p>
          <a:p>
            <a:r>
              <a:rPr lang="es-ES" dirty="0" smtClean="0"/>
              <a:t>Reduce </a:t>
            </a:r>
            <a:r>
              <a:rPr lang="es-ES" dirty="0"/>
              <a:t>la devolución de los productos</a:t>
            </a:r>
          </a:p>
          <a:p>
            <a:endParaRPr lang="es-ES" dirty="0"/>
          </a:p>
        </p:txBody>
      </p:sp>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BANDAS TRANSPORTADORAS - Otras ventas"/>
          <p:cNvPicPr>
            <a:picLocks noChangeAspect="1" noChangeArrowheads="1"/>
          </p:cNvPicPr>
          <p:nvPr/>
        </p:nvPicPr>
        <p:blipFill>
          <a:blip r:embed="rId2" cstate="print"/>
          <a:srcRect/>
          <a:stretch>
            <a:fillRect/>
          </a:stretch>
        </p:blipFill>
        <p:spPr bwMode="auto">
          <a:xfrm>
            <a:off x="609600" y="914400"/>
            <a:ext cx="8153400" cy="5546856"/>
          </a:xfrm>
          <a:prstGeom prst="rect">
            <a:avLst/>
          </a:prstGeom>
          <a:noFill/>
        </p:spPr>
      </p:pic>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Imagen" descr="http://www.quiminet.com/imagen/behnke_01.jpg"/>
          <p:cNvPicPr/>
          <p:nvPr/>
        </p:nvPicPr>
        <p:blipFill>
          <a:blip r:embed="rId2" cstate="print"/>
          <a:srcRect/>
          <a:stretch>
            <a:fillRect/>
          </a:stretch>
        </p:blipFill>
        <p:spPr bwMode="auto">
          <a:xfrm>
            <a:off x="1524000" y="533400"/>
            <a:ext cx="7010400" cy="6019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Tabla"/>
          <p:cNvGraphicFramePr>
            <a:graphicFrameLocks noGrp="1"/>
          </p:cNvGraphicFramePr>
          <p:nvPr/>
        </p:nvGraphicFramePr>
        <p:xfrm>
          <a:off x="1066798" y="2666999"/>
          <a:ext cx="7772404" cy="2971801"/>
        </p:xfrm>
        <a:graphic>
          <a:graphicData uri="http://schemas.openxmlformats.org/drawingml/2006/table">
            <a:tbl>
              <a:tblPr/>
              <a:tblGrid>
                <a:gridCol w="1315028"/>
                <a:gridCol w="1369003"/>
                <a:gridCol w="1369003"/>
                <a:gridCol w="1369003"/>
                <a:gridCol w="1369003"/>
                <a:gridCol w="981364"/>
              </a:tblGrid>
              <a:tr h="149893">
                <a:tc>
                  <a:txBody>
                    <a:bodyPr/>
                    <a:lstStyle/>
                    <a:p>
                      <a:pPr algn="l" fontAlgn="b"/>
                      <a:endParaRPr lang="es-CO" sz="400" b="0" i="0" u="none" strike="noStrike" dirty="0">
                        <a:solidFill>
                          <a:srgbClr val="000000"/>
                        </a:solidFill>
                        <a:latin typeface="Calibri"/>
                      </a:endParaRPr>
                    </a:p>
                  </a:txBody>
                  <a:tcPr marL="0" marR="0" marT="0" marB="0">
                    <a:lnL>
                      <a:noFill/>
                    </a:lnL>
                    <a:lnR>
                      <a:noFill/>
                    </a:lnR>
                    <a:lnT>
                      <a:noFill/>
                    </a:lnT>
                    <a:lnB>
                      <a:noFill/>
                    </a:lnB>
                  </a:tcPr>
                </a:tc>
                <a:tc>
                  <a:txBody>
                    <a:bodyPr/>
                    <a:lstStyle/>
                    <a:p>
                      <a:pPr algn="l" fontAlgn="b"/>
                      <a:endParaRPr lang="es-CO" sz="400" b="0" i="0" u="none" strike="noStrike">
                        <a:solidFill>
                          <a:srgbClr val="000000"/>
                        </a:solidFill>
                        <a:latin typeface="Calibri"/>
                      </a:endParaRPr>
                    </a:p>
                  </a:txBody>
                  <a:tcPr marL="0" marR="0" marT="0" marB="0" anchor="b">
                    <a:lnL>
                      <a:noFill/>
                    </a:lnL>
                    <a:lnR>
                      <a:noFill/>
                    </a:lnR>
                    <a:lnT>
                      <a:noFill/>
                    </a:lnT>
                    <a:lnB>
                      <a:noFill/>
                    </a:lnB>
                  </a:tcPr>
                </a:tc>
                <a:tc>
                  <a:txBody>
                    <a:bodyPr/>
                    <a:lstStyle/>
                    <a:p>
                      <a:pPr algn="l" fontAlgn="b"/>
                      <a:endParaRPr lang="es-CO" sz="400" b="0" i="0" u="none" strike="noStrike">
                        <a:solidFill>
                          <a:srgbClr val="000000"/>
                        </a:solidFill>
                        <a:latin typeface="Calibri"/>
                      </a:endParaRPr>
                    </a:p>
                  </a:txBody>
                  <a:tcPr marL="0" marR="0" marT="0" marB="0" anchor="b">
                    <a:lnL>
                      <a:noFill/>
                    </a:lnL>
                    <a:lnR>
                      <a:noFill/>
                    </a:lnR>
                    <a:lnT>
                      <a:noFill/>
                    </a:lnT>
                    <a:lnB>
                      <a:noFill/>
                    </a:lnB>
                  </a:tcPr>
                </a:tc>
                <a:tc>
                  <a:txBody>
                    <a:bodyPr/>
                    <a:lstStyle/>
                    <a:p>
                      <a:pPr algn="l" fontAlgn="b"/>
                      <a:endParaRPr lang="es-CO" sz="400" b="0" i="0" u="none" strike="noStrike">
                        <a:solidFill>
                          <a:srgbClr val="000000"/>
                        </a:solidFill>
                        <a:latin typeface="Calibri"/>
                      </a:endParaRPr>
                    </a:p>
                  </a:txBody>
                  <a:tcPr marL="0" marR="0" marT="0" marB="0" anchor="b">
                    <a:lnL>
                      <a:noFill/>
                    </a:lnL>
                    <a:lnR>
                      <a:noFill/>
                    </a:lnR>
                    <a:lnT>
                      <a:noFill/>
                    </a:lnT>
                    <a:lnB>
                      <a:noFill/>
                    </a:lnB>
                  </a:tcPr>
                </a:tc>
                <a:tc>
                  <a:txBody>
                    <a:bodyPr/>
                    <a:lstStyle/>
                    <a:p>
                      <a:pPr algn="l" fontAlgn="b"/>
                      <a:endParaRPr lang="es-CO" sz="400" b="0" i="0" u="none" strike="noStrike">
                        <a:solidFill>
                          <a:srgbClr val="000000"/>
                        </a:solidFill>
                        <a:latin typeface="Calibri"/>
                      </a:endParaRPr>
                    </a:p>
                  </a:txBody>
                  <a:tcPr marL="0" marR="0" marT="0" marB="0" anchor="b">
                    <a:lnL>
                      <a:noFill/>
                    </a:lnL>
                    <a:lnR>
                      <a:noFill/>
                    </a:lnR>
                    <a:lnT>
                      <a:noFill/>
                    </a:lnT>
                    <a:lnB>
                      <a:noFill/>
                    </a:lnB>
                  </a:tcPr>
                </a:tc>
                <a:tc>
                  <a:txBody>
                    <a:bodyPr/>
                    <a:lstStyle/>
                    <a:p>
                      <a:pPr algn="l" fontAlgn="b"/>
                      <a:endParaRPr lang="es-CO" sz="400" b="0" i="0" u="none" strike="noStrike">
                        <a:solidFill>
                          <a:srgbClr val="000000"/>
                        </a:solidFill>
                        <a:latin typeface="Calibri"/>
                      </a:endParaRPr>
                    </a:p>
                  </a:txBody>
                  <a:tcPr marL="0" marR="0" marT="0" marB="0" anchor="b">
                    <a:lnL>
                      <a:noFill/>
                    </a:lnL>
                    <a:lnR>
                      <a:noFill/>
                    </a:lnR>
                    <a:lnT>
                      <a:noFill/>
                    </a:lnT>
                    <a:lnB>
                      <a:noFill/>
                    </a:lnB>
                  </a:tcPr>
                </a:tc>
              </a:tr>
              <a:tr h="149893">
                <a:tc>
                  <a:txBody>
                    <a:bodyPr/>
                    <a:lstStyle/>
                    <a:p>
                      <a:pPr algn="l" fontAlgn="b"/>
                      <a:endParaRPr lang="es-CO" sz="400" b="0" i="0" u="none" strike="noStrike">
                        <a:solidFill>
                          <a:srgbClr val="000000"/>
                        </a:solidFill>
                        <a:latin typeface="Calibri"/>
                      </a:endParaRPr>
                    </a:p>
                  </a:txBody>
                  <a:tcPr marL="0" marR="0" marT="0" marB="0" anchor="b">
                    <a:lnL>
                      <a:noFill/>
                    </a:lnL>
                    <a:lnR>
                      <a:noFill/>
                    </a:lnR>
                    <a:lnT>
                      <a:noFill/>
                    </a:lnT>
                    <a:lnB>
                      <a:noFill/>
                    </a:lnB>
                  </a:tcPr>
                </a:tc>
                <a:tc>
                  <a:txBody>
                    <a:bodyPr/>
                    <a:lstStyle/>
                    <a:p>
                      <a:pPr algn="l" fontAlgn="b"/>
                      <a:endParaRPr lang="es-CO" sz="400" b="0" i="0" u="none" strike="noStrike">
                        <a:solidFill>
                          <a:srgbClr val="000000"/>
                        </a:solidFill>
                        <a:latin typeface="Calibri"/>
                      </a:endParaRPr>
                    </a:p>
                  </a:txBody>
                  <a:tcPr marL="0" marR="0" marT="0" marB="0" anchor="b">
                    <a:lnL>
                      <a:noFill/>
                    </a:lnL>
                    <a:lnR>
                      <a:noFill/>
                    </a:lnR>
                    <a:lnT>
                      <a:noFill/>
                    </a:lnT>
                    <a:lnB>
                      <a:noFill/>
                    </a:lnB>
                  </a:tcPr>
                </a:tc>
                <a:tc>
                  <a:txBody>
                    <a:bodyPr/>
                    <a:lstStyle/>
                    <a:p>
                      <a:pPr algn="l" fontAlgn="b"/>
                      <a:endParaRPr lang="es-CO" sz="400" b="0" i="0" u="none" strike="noStrike">
                        <a:solidFill>
                          <a:srgbClr val="000000"/>
                        </a:solidFill>
                        <a:latin typeface="Calibri"/>
                      </a:endParaRPr>
                    </a:p>
                  </a:txBody>
                  <a:tcPr marL="0" marR="0" marT="0" marB="0" anchor="b">
                    <a:lnL>
                      <a:noFill/>
                    </a:lnL>
                    <a:lnR>
                      <a:noFill/>
                    </a:lnR>
                    <a:lnT>
                      <a:noFill/>
                    </a:lnT>
                    <a:lnB>
                      <a:noFill/>
                    </a:lnB>
                  </a:tcPr>
                </a:tc>
                <a:tc>
                  <a:txBody>
                    <a:bodyPr/>
                    <a:lstStyle/>
                    <a:p>
                      <a:pPr algn="l" fontAlgn="b"/>
                      <a:endParaRPr lang="es-CO" sz="400" b="0" i="0" u="none" strike="noStrike">
                        <a:solidFill>
                          <a:srgbClr val="000000"/>
                        </a:solidFill>
                        <a:latin typeface="Calibri"/>
                      </a:endParaRPr>
                    </a:p>
                  </a:txBody>
                  <a:tcPr marL="0" marR="0" marT="0" marB="0" anchor="b">
                    <a:lnL>
                      <a:noFill/>
                    </a:lnL>
                    <a:lnR>
                      <a:noFill/>
                    </a:lnR>
                    <a:lnT>
                      <a:noFill/>
                    </a:lnT>
                    <a:lnB>
                      <a:noFill/>
                    </a:lnB>
                  </a:tcPr>
                </a:tc>
                <a:tc>
                  <a:txBody>
                    <a:bodyPr/>
                    <a:lstStyle/>
                    <a:p>
                      <a:pPr algn="l" fontAlgn="b"/>
                      <a:endParaRPr lang="es-CO" sz="400" b="0" i="0" u="none" strike="noStrike">
                        <a:solidFill>
                          <a:srgbClr val="000000"/>
                        </a:solidFill>
                        <a:latin typeface="Calibri"/>
                      </a:endParaRPr>
                    </a:p>
                  </a:txBody>
                  <a:tcPr marL="0" marR="0" marT="0" marB="0" anchor="b">
                    <a:lnL>
                      <a:noFill/>
                    </a:lnL>
                    <a:lnR>
                      <a:noFill/>
                    </a:lnR>
                    <a:lnT>
                      <a:noFill/>
                    </a:lnT>
                    <a:lnB>
                      <a:noFill/>
                    </a:lnB>
                  </a:tcPr>
                </a:tc>
                <a:tc>
                  <a:txBody>
                    <a:bodyPr/>
                    <a:lstStyle/>
                    <a:p>
                      <a:pPr algn="l" fontAlgn="b"/>
                      <a:endParaRPr lang="es-CO" sz="400" b="0" i="0" u="none" strike="noStrike">
                        <a:solidFill>
                          <a:srgbClr val="000000"/>
                        </a:solidFill>
                        <a:latin typeface="Calibri"/>
                      </a:endParaRPr>
                    </a:p>
                  </a:txBody>
                  <a:tcPr marL="0" marR="0" marT="0" marB="0" anchor="b">
                    <a:lnL>
                      <a:noFill/>
                    </a:lnL>
                    <a:lnR>
                      <a:noFill/>
                    </a:lnR>
                    <a:lnT>
                      <a:noFill/>
                    </a:lnT>
                    <a:lnB>
                      <a:noFill/>
                    </a:lnB>
                  </a:tcPr>
                </a:tc>
              </a:tr>
              <a:tr h="149893">
                <a:tc>
                  <a:txBody>
                    <a:bodyPr/>
                    <a:lstStyle/>
                    <a:p>
                      <a:pPr algn="l" fontAlgn="b"/>
                      <a:endParaRPr lang="es-CO" sz="400" b="0" i="0" u="none" strike="noStrike">
                        <a:solidFill>
                          <a:srgbClr val="000000"/>
                        </a:solidFill>
                        <a:latin typeface="Calibri"/>
                      </a:endParaRPr>
                    </a:p>
                  </a:txBody>
                  <a:tcPr marL="0" marR="0" marT="0" marB="0" anchor="b">
                    <a:lnL>
                      <a:noFill/>
                    </a:lnL>
                    <a:lnR>
                      <a:noFill/>
                    </a:lnR>
                    <a:lnT>
                      <a:noFill/>
                    </a:lnT>
                    <a:lnB>
                      <a:noFill/>
                    </a:lnB>
                  </a:tcPr>
                </a:tc>
                <a:tc>
                  <a:txBody>
                    <a:bodyPr/>
                    <a:lstStyle/>
                    <a:p>
                      <a:pPr algn="l" fontAlgn="b"/>
                      <a:endParaRPr lang="es-CO" sz="400" b="0" i="0" u="none" strike="noStrike">
                        <a:solidFill>
                          <a:srgbClr val="000000"/>
                        </a:solidFill>
                        <a:latin typeface="Calibri"/>
                      </a:endParaRPr>
                    </a:p>
                  </a:txBody>
                  <a:tcPr marL="0" marR="0" marT="0" marB="0" anchor="b">
                    <a:lnL>
                      <a:noFill/>
                    </a:lnL>
                    <a:lnR>
                      <a:noFill/>
                    </a:lnR>
                    <a:lnT>
                      <a:noFill/>
                    </a:lnT>
                    <a:lnB>
                      <a:noFill/>
                    </a:lnB>
                  </a:tcPr>
                </a:tc>
                <a:tc>
                  <a:txBody>
                    <a:bodyPr/>
                    <a:lstStyle/>
                    <a:p>
                      <a:pPr algn="l" fontAlgn="b"/>
                      <a:endParaRPr lang="es-CO" sz="400" b="0" i="0" u="none" strike="noStrike">
                        <a:solidFill>
                          <a:srgbClr val="000000"/>
                        </a:solidFill>
                        <a:latin typeface="Calibri"/>
                      </a:endParaRPr>
                    </a:p>
                  </a:txBody>
                  <a:tcPr marL="0" marR="0" marT="0" marB="0" anchor="b">
                    <a:lnL>
                      <a:noFill/>
                    </a:lnL>
                    <a:lnR>
                      <a:noFill/>
                    </a:lnR>
                    <a:lnT>
                      <a:noFill/>
                    </a:lnT>
                    <a:lnB>
                      <a:noFill/>
                    </a:lnB>
                  </a:tcPr>
                </a:tc>
                <a:tc>
                  <a:txBody>
                    <a:bodyPr/>
                    <a:lstStyle/>
                    <a:p>
                      <a:pPr algn="l" fontAlgn="b"/>
                      <a:endParaRPr lang="es-CO" sz="400" b="0" i="0" u="none" strike="noStrike">
                        <a:solidFill>
                          <a:srgbClr val="000000"/>
                        </a:solidFill>
                        <a:latin typeface="Calibri"/>
                      </a:endParaRPr>
                    </a:p>
                  </a:txBody>
                  <a:tcPr marL="0" marR="0" marT="0" marB="0" anchor="b">
                    <a:lnL>
                      <a:noFill/>
                    </a:lnL>
                    <a:lnR>
                      <a:noFill/>
                    </a:lnR>
                    <a:lnT>
                      <a:noFill/>
                    </a:lnT>
                    <a:lnB>
                      <a:noFill/>
                    </a:lnB>
                  </a:tcPr>
                </a:tc>
                <a:tc>
                  <a:txBody>
                    <a:bodyPr/>
                    <a:lstStyle/>
                    <a:p>
                      <a:pPr algn="l" fontAlgn="b"/>
                      <a:endParaRPr lang="es-CO" sz="400" b="0" i="0" u="none" strike="noStrike">
                        <a:solidFill>
                          <a:srgbClr val="000000"/>
                        </a:solidFill>
                        <a:latin typeface="Calibri"/>
                      </a:endParaRPr>
                    </a:p>
                  </a:txBody>
                  <a:tcPr marL="0" marR="0" marT="0" marB="0" anchor="b">
                    <a:lnL>
                      <a:noFill/>
                    </a:lnL>
                    <a:lnR>
                      <a:noFill/>
                    </a:lnR>
                    <a:lnT>
                      <a:noFill/>
                    </a:lnT>
                    <a:lnB>
                      <a:noFill/>
                    </a:lnB>
                  </a:tcPr>
                </a:tc>
                <a:tc>
                  <a:txBody>
                    <a:bodyPr/>
                    <a:lstStyle/>
                    <a:p>
                      <a:pPr algn="l" fontAlgn="b"/>
                      <a:endParaRPr lang="es-CO" sz="400" b="0" i="0" u="none" strike="noStrike">
                        <a:solidFill>
                          <a:srgbClr val="000000"/>
                        </a:solidFill>
                        <a:latin typeface="Calibri"/>
                      </a:endParaRPr>
                    </a:p>
                  </a:txBody>
                  <a:tcPr marL="0" marR="0" marT="0" marB="0" anchor="b">
                    <a:lnL>
                      <a:noFill/>
                    </a:lnL>
                    <a:lnR>
                      <a:noFill/>
                    </a:lnR>
                    <a:lnT>
                      <a:noFill/>
                    </a:lnT>
                    <a:lnB>
                      <a:noFill/>
                    </a:lnB>
                  </a:tcPr>
                </a:tc>
              </a:tr>
              <a:tr h="149893">
                <a:tc>
                  <a:txBody>
                    <a:bodyPr/>
                    <a:lstStyle/>
                    <a:p>
                      <a:pPr algn="l" fontAlgn="b"/>
                      <a:endParaRPr lang="es-CO" sz="400" b="0" i="0" u="none" strike="noStrike">
                        <a:solidFill>
                          <a:srgbClr val="000000"/>
                        </a:solidFill>
                        <a:latin typeface="Calibri"/>
                      </a:endParaRPr>
                    </a:p>
                  </a:txBody>
                  <a:tcPr marL="0" marR="0" marT="0" marB="0" anchor="b">
                    <a:lnL>
                      <a:noFill/>
                    </a:lnL>
                    <a:lnR>
                      <a:noFill/>
                    </a:lnR>
                    <a:lnT>
                      <a:noFill/>
                    </a:lnT>
                    <a:lnB>
                      <a:noFill/>
                    </a:lnB>
                  </a:tcPr>
                </a:tc>
                <a:tc>
                  <a:txBody>
                    <a:bodyPr/>
                    <a:lstStyle/>
                    <a:p>
                      <a:pPr algn="l" fontAlgn="b"/>
                      <a:endParaRPr lang="es-CO" sz="400" b="0" i="0" u="none" strike="noStrike">
                        <a:solidFill>
                          <a:srgbClr val="000000"/>
                        </a:solidFill>
                        <a:latin typeface="Calibri"/>
                      </a:endParaRPr>
                    </a:p>
                  </a:txBody>
                  <a:tcPr marL="0" marR="0" marT="0" marB="0" anchor="b">
                    <a:lnL>
                      <a:noFill/>
                    </a:lnL>
                    <a:lnR>
                      <a:noFill/>
                    </a:lnR>
                    <a:lnT>
                      <a:noFill/>
                    </a:lnT>
                    <a:lnB>
                      <a:noFill/>
                    </a:lnB>
                  </a:tcPr>
                </a:tc>
                <a:tc>
                  <a:txBody>
                    <a:bodyPr/>
                    <a:lstStyle/>
                    <a:p>
                      <a:pPr algn="l" fontAlgn="b"/>
                      <a:endParaRPr lang="es-CO" sz="400" b="0" i="0" u="none" strike="noStrike">
                        <a:solidFill>
                          <a:srgbClr val="000000"/>
                        </a:solidFill>
                        <a:latin typeface="Calibri"/>
                      </a:endParaRPr>
                    </a:p>
                  </a:txBody>
                  <a:tcPr marL="0" marR="0" marT="0" marB="0" anchor="b">
                    <a:lnL>
                      <a:noFill/>
                    </a:lnL>
                    <a:lnR>
                      <a:noFill/>
                    </a:lnR>
                    <a:lnT>
                      <a:noFill/>
                    </a:lnT>
                    <a:lnB>
                      <a:noFill/>
                    </a:lnB>
                  </a:tcPr>
                </a:tc>
                <a:tc>
                  <a:txBody>
                    <a:bodyPr/>
                    <a:lstStyle/>
                    <a:p>
                      <a:pPr algn="l" fontAlgn="b"/>
                      <a:endParaRPr lang="es-CO" sz="400" b="0" i="0" u="none" strike="noStrike">
                        <a:solidFill>
                          <a:srgbClr val="000000"/>
                        </a:solidFill>
                        <a:latin typeface="Calibri"/>
                      </a:endParaRPr>
                    </a:p>
                  </a:txBody>
                  <a:tcPr marL="0" marR="0" marT="0" marB="0" anchor="b">
                    <a:lnL>
                      <a:noFill/>
                    </a:lnL>
                    <a:lnR>
                      <a:noFill/>
                    </a:lnR>
                    <a:lnT>
                      <a:noFill/>
                    </a:lnT>
                    <a:lnB>
                      <a:noFill/>
                    </a:lnB>
                  </a:tcPr>
                </a:tc>
                <a:tc>
                  <a:txBody>
                    <a:bodyPr/>
                    <a:lstStyle/>
                    <a:p>
                      <a:pPr algn="l" fontAlgn="b"/>
                      <a:endParaRPr lang="es-CO" sz="400" b="0" i="0" u="none" strike="noStrike">
                        <a:solidFill>
                          <a:srgbClr val="000000"/>
                        </a:solidFill>
                        <a:latin typeface="Calibri"/>
                      </a:endParaRPr>
                    </a:p>
                  </a:txBody>
                  <a:tcPr marL="0" marR="0" marT="0" marB="0" anchor="b">
                    <a:lnL>
                      <a:noFill/>
                    </a:lnL>
                    <a:lnR>
                      <a:noFill/>
                    </a:lnR>
                    <a:lnT>
                      <a:noFill/>
                    </a:lnT>
                    <a:lnB>
                      <a:noFill/>
                    </a:lnB>
                  </a:tcPr>
                </a:tc>
                <a:tc>
                  <a:txBody>
                    <a:bodyPr/>
                    <a:lstStyle/>
                    <a:p>
                      <a:pPr algn="l" fontAlgn="b"/>
                      <a:endParaRPr lang="es-CO" sz="400" b="0" i="0" u="none" strike="noStrike">
                        <a:solidFill>
                          <a:srgbClr val="000000"/>
                        </a:solidFill>
                        <a:latin typeface="Calibri"/>
                      </a:endParaRPr>
                    </a:p>
                  </a:txBody>
                  <a:tcPr marL="0" marR="0" marT="0" marB="0" anchor="b">
                    <a:lnL>
                      <a:noFill/>
                    </a:lnL>
                    <a:lnR>
                      <a:noFill/>
                    </a:lnR>
                    <a:lnT>
                      <a:noFill/>
                    </a:lnT>
                    <a:lnB>
                      <a:noFill/>
                    </a:lnB>
                  </a:tcPr>
                </a:tc>
              </a:tr>
              <a:tr h="149893">
                <a:tc>
                  <a:txBody>
                    <a:bodyPr/>
                    <a:lstStyle/>
                    <a:p>
                      <a:pPr algn="l" fontAlgn="b"/>
                      <a:endParaRPr lang="es-CO" sz="400" b="0" i="0" u="none" strike="noStrike">
                        <a:solidFill>
                          <a:srgbClr val="000000"/>
                        </a:solidFill>
                        <a:latin typeface="Calibri"/>
                      </a:endParaRPr>
                    </a:p>
                  </a:txBody>
                  <a:tcPr marL="0" marR="0" marT="0" marB="0" anchor="b">
                    <a:lnL>
                      <a:noFill/>
                    </a:lnL>
                    <a:lnR>
                      <a:noFill/>
                    </a:lnR>
                    <a:lnT>
                      <a:noFill/>
                    </a:lnT>
                    <a:lnB>
                      <a:noFill/>
                    </a:lnB>
                  </a:tcPr>
                </a:tc>
                <a:tc>
                  <a:txBody>
                    <a:bodyPr/>
                    <a:lstStyle/>
                    <a:p>
                      <a:pPr algn="l" fontAlgn="b"/>
                      <a:endParaRPr lang="es-CO" sz="400" b="0" i="0" u="none" strike="noStrike">
                        <a:solidFill>
                          <a:srgbClr val="000000"/>
                        </a:solidFill>
                        <a:latin typeface="Calibri"/>
                      </a:endParaRPr>
                    </a:p>
                  </a:txBody>
                  <a:tcPr marL="0" marR="0" marT="0" marB="0" anchor="b">
                    <a:lnL>
                      <a:noFill/>
                    </a:lnL>
                    <a:lnR>
                      <a:noFill/>
                    </a:lnR>
                    <a:lnT>
                      <a:noFill/>
                    </a:lnT>
                    <a:lnB>
                      <a:noFill/>
                    </a:lnB>
                  </a:tcPr>
                </a:tc>
                <a:tc>
                  <a:txBody>
                    <a:bodyPr/>
                    <a:lstStyle/>
                    <a:p>
                      <a:pPr algn="l" fontAlgn="b"/>
                      <a:endParaRPr lang="es-CO" sz="400" b="0" i="0" u="none" strike="noStrike">
                        <a:solidFill>
                          <a:srgbClr val="000000"/>
                        </a:solidFill>
                        <a:latin typeface="Calibri"/>
                      </a:endParaRPr>
                    </a:p>
                  </a:txBody>
                  <a:tcPr marL="0" marR="0" marT="0" marB="0" anchor="b">
                    <a:lnL>
                      <a:noFill/>
                    </a:lnL>
                    <a:lnR>
                      <a:noFill/>
                    </a:lnR>
                    <a:lnT>
                      <a:noFill/>
                    </a:lnT>
                    <a:lnB>
                      <a:noFill/>
                    </a:lnB>
                  </a:tcPr>
                </a:tc>
                <a:tc>
                  <a:txBody>
                    <a:bodyPr/>
                    <a:lstStyle/>
                    <a:p>
                      <a:pPr algn="l" fontAlgn="b"/>
                      <a:endParaRPr lang="es-CO" sz="400" b="0" i="0" u="none" strike="noStrike">
                        <a:solidFill>
                          <a:srgbClr val="000000"/>
                        </a:solidFill>
                        <a:latin typeface="Calibri"/>
                      </a:endParaRPr>
                    </a:p>
                  </a:txBody>
                  <a:tcPr marL="0" marR="0" marT="0" marB="0" anchor="b">
                    <a:lnL>
                      <a:noFill/>
                    </a:lnL>
                    <a:lnR>
                      <a:noFill/>
                    </a:lnR>
                    <a:lnT>
                      <a:noFill/>
                    </a:lnT>
                    <a:lnB>
                      <a:noFill/>
                    </a:lnB>
                  </a:tcPr>
                </a:tc>
                <a:tc>
                  <a:txBody>
                    <a:bodyPr/>
                    <a:lstStyle/>
                    <a:p>
                      <a:pPr algn="l" fontAlgn="b"/>
                      <a:endParaRPr lang="es-CO" sz="400" b="0" i="0" u="none" strike="noStrike">
                        <a:solidFill>
                          <a:srgbClr val="000000"/>
                        </a:solidFill>
                        <a:latin typeface="Calibri"/>
                      </a:endParaRPr>
                    </a:p>
                  </a:txBody>
                  <a:tcPr marL="0" marR="0" marT="0" marB="0" anchor="b">
                    <a:lnL>
                      <a:noFill/>
                    </a:lnL>
                    <a:lnR>
                      <a:noFill/>
                    </a:lnR>
                    <a:lnT>
                      <a:noFill/>
                    </a:lnT>
                    <a:lnB>
                      <a:noFill/>
                    </a:lnB>
                  </a:tcPr>
                </a:tc>
                <a:tc>
                  <a:txBody>
                    <a:bodyPr/>
                    <a:lstStyle/>
                    <a:p>
                      <a:pPr algn="l" fontAlgn="b"/>
                      <a:endParaRPr lang="es-CO" sz="400" b="0" i="0" u="none" strike="noStrike">
                        <a:solidFill>
                          <a:srgbClr val="000000"/>
                        </a:solidFill>
                        <a:latin typeface="Calibri"/>
                      </a:endParaRPr>
                    </a:p>
                  </a:txBody>
                  <a:tcPr marL="0" marR="0" marT="0" marB="0" anchor="b">
                    <a:lnL>
                      <a:noFill/>
                    </a:lnL>
                    <a:lnR>
                      <a:noFill/>
                    </a:lnR>
                    <a:lnT>
                      <a:noFill/>
                    </a:lnT>
                    <a:lnB>
                      <a:noFill/>
                    </a:lnB>
                  </a:tcPr>
                </a:tc>
              </a:tr>
              <a:tr h="149893">
                <a:tc>
                  <a:txBody>
                    <a:bodyPr/>
                    <a:lstStyle/>
                    <a:p>
                      <a:pPr algn="l" fontAlgn="b"/>
                      <a:endParaRPr lang="es-CO" sz="400" b="0" i="0" u="none" strike="noStrike">
                        <a:solidFill>
                          <a:srgbClr val="000000"/>
                        </a:solidFill>
                        <a:latin typeface="Calibri"/>
                      </a:endParaRPr>
                    </a:p>
                  </a:txBody>
                  <a:tcPr marL="0" marR="0" marT="0" marB="0" anchor="b">
                    <a:lnL>
                      <a:noFill/>
                    </a:lnL>
                    <a:lnR>
                      <a:noFill/>
                    </a:lnR>
                    <a:lnT>
                      <a:noFill/>
                    </a:lnT>
                    <a:lnB>
                      <a:noFill/>
                    </a:lnB>
                  </a:tcPr>
                </a:tc>
                <a:tc>
                  <a:txBody>
                    <a:bodyPr/>
                    <a:lstStyle/>
                    <a:p>
                      <a:pPr algn="l" fontAlgn="b"/>
                      <a:endParaRPr lang="es-CO" sz="400" b="0" i="0" u="none" strike="noStrike">
                        <a:solidFill>
                          <a:srgbClr val="000000"/>
                        </a:solidFill>
                        <a:latin typeface="Calibri"/>
                      </a:endParaRPr>
                    </a:p>
                  </a:txBody>
                  <a:tcPr marL="0" marR="0" marT="0" marB="0" anchor="b">
                    <a:lnL>
                      <a:noFill/>
                    </a:lnL>
                    <a:lnR>
                      <a:noFill/>
                    </a:lnR>
                    <a:lnT>
                      <a:noFill/>
                    </a:lnT>
                    <a:lnB>
                      <a:noFill/>
                    </a:lnB>
                  </a:tcPr>
                </a:tc>
                <a:tc>
                  <a:txBody>
                    <a:bodyPr/>
                    <a:lstStyle/>
                    <a:p>
                      <a:pPr algn="l" fontAlgn="b"/>
                      <a:endParaRPr lang="es-CO" sz="400" b="0" i="0" u="none" strike="noStrike">
                        <a:solidFill>
                          <a:srgbClr val="000000"/>
                        </a:solidFill>
                        <a:latin typeface="Calibri"/>
                      </a:endParaRPr>
                    </a:p>
                  </a:txBody>
                  <a:tcPr marL="0" marR="0" marT="0" marB="0" anchor="b">
                    <a:lnL>
                      <a:noFill/>
                    </a:lnL>
                    <a:lnR>
                      <a:noFill/>
                    </a:lnR>
                    <a:lnT>
                      <a:noFill/>
                    </a:lnT>
                    <a:lnB>
                      <a:noFill/>
                    </a:lnB>
                  </a:tcPr>
                </a:tc>
                <a:tc>
                  <a:txBody>
                    <a:bodyPr/>
                    <a:lstStyle/>
                    <a:p>
                      <a:pPr algn="l" fontAlgn="b"/>
                      <a:endParaRPr lang="es-CO" sz="400" b="0" i="0" u="none" strike="noStrike">
                        <a:solidFill>
                          <a:srgbClr val="000000"/>
                        </a:solidFill>
                        <a:latin typeface="Calibri"/>
                      </a:endParaRPr>
                    </a:p>
                  </a:txBody>
                  <a:tcPr marL="0" marR="0" marT="0" marB="0" anchor="b">
                    <a:lnL>
                      <a:noFill/>
                    </a:lnL>
                    <a:lnR>
                      <a:noFill/>
                    </a:lnR>
                    <a:lnT>
                      <a:noFill/>
                    </a:lnT>
                    <a:lnB>
                      <a:noFill/>
                    </a:lnB>
                  </a:tcPr>
                </a:tc>
                <a:tc>
                  <a:txBody>
                    <a:bodyPr/>
                    <a:lstStyle/>
                    <a:p>
                      <a:pPr algn="l" fontAlgn="b"/>
                      <a:endParaRPr lang="es-CO" sz="400" b="0" i="0" u="none" strike="noStrike">
                        <a:solidFill>
                          <a:srgbClr val="000000"/>
                        </a:solidFill>
                        <a:latin typeface="Calibri"/>
                      </a:endParaRPr>
                    </a:p>
                  </a:txBody>
                  <a:tcPr marL="0" marR="0" marT="0" marB="0" anchor="b">
                    <a:lnL>
                      <a:noFill/>
                    </a:lnL>
                    <a:lnR>
                      <a:noFill/>
                    </a:lnR>
                    <a:lnT>
                      <a:noFill/>
                    </a:lnT>
                    <a:lnB>
                      <a:noFill/>
                    </a:lnB>
                  </a:tcPr>
                </a:tc>
                <a:tc>
                  <a:txBody>
                    <a:bodyPr/>
                    <a:lstStyle/>
                    <a:p>
                      <a:pPr algn="l" fontAlgn="b"/>
                      <a:endParaRPr lang="es-CO" sz="400" b="0" i="0" u="none" strike="noStrike">
                        <a:solidFill>
                          <a:srgbClr val="000000"/>
                        </a:solidFill>
                        <a:latin typeface="Calibri"/>
                      </a:endParaRPr>
                    </a:p>
                  </a:txBody>
                  <a:tcPr marL="0" marR="0" marT="0" marB="0" anchor="b">
                    <a:lnL>
                      <a:noFill/>
                    </a:lnL>
                    <a:lnR>
                      <a:noFill/>
                    </a:lnR>
                    <a:lnT>
                      <a:noFill/>
                    </a:lnT>
                    <a:lnB>
                      <a:noFill/>
                    </a:lnB>
                  </a:tcPr>
                </a:tc>
              </a:tr>
              <a:tr h="157387">
                <a:tc>
                  <a:txBody>
                    <a:bodyPr/>
                    <a:lstStyle/>
                    <a:p>
                      <a:pPr algn="l" fontAlgn="b"/>
                      <a:endParaRPr lang="es-CO" sz="400" b="0" i="0" u="none" strike="noStrike">
                        <a:solidFill>
                          <a:srgbClr val="000000"/>
                        </a:solidFill>
                        <a:latin typeface="Calibri"/>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s-CO" sz="400" b="0" i="0" u="none" strike="noStrike">
                        <a:solidFill>
                          <a:srgbClr val="000000"/>
                        </a:solidFill>
                        <a:latin typeface="Calibri"/>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s-CO" sz="400" b="0" i="0" u="none" strike="noStrike">
                        <a:solidFill>
                          <a:srgbClr val="000000"/>
                        </a:solidFill>
                        <a:latin typeface="Calibri"/>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s-CO" sz="400" b="0" i="0" u="none" strike="noStrike">
                        <a:solidFill>
                          <a:srgbClr val="000000"/>
                        </a:solidFill>
                        <a:latin typeface="Calibri"/>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s-CO" sz="400" b="0" i="0" u="none" strike="noStrike">
                        <a:solidFill>
                          <a:srgbClr val="000000"/>
                        </a:solidFill>
                        <a:latin typeface="Calibri"/>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s-CO" sz="400" b="0" i="0" u="none" strike="noStrike">
                        <a:solidFill>
                          <a:srgbClr val="000000"/>
                        </a:solidFill>
                        <a:latin typeface="Calibri"/>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r>
              <a:tr h="326191">
                <a:tc>
                  <a:txBody>
                    <a:bodyPr/>
                    <a:lstStyle/>
                    <a:p>
                      <a:pPr algn="ctr" fontAlgn="ctr"/>
                      <a:r>
                        <a:rPr lang="es-CO" sz="1100" b="1" i="0" u="none" strike="noStrike">
                          <a:solidFill>
                            <a:srgbClr val="00B0F0"/>
                          </a:solidFill>
                          <a:latin typeface="Algerian"/>
                        </a:rPr>
                        <a:t>PROVEEDORES</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CO" sz="1100" b="1" i="0" u="none" strike="noStrike">
                          <a:solidFill>
                            <a:srgbClr val="00B0F0"/>
                          </a:solidFill>
                          <a:latin typeface="Algerian"/>
                        </a:rPr>
                        <a:t>TRANSPORTE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CO" sz="1100" b="1" i="0" u="none" strike="noStrike">
                          <a:solidFill>
                            <a:srgbClr val="00B0F0"/>
                          </a:solidFill>
                          <a:latin typeface="Algerian"/>
                        </a:rPr>
                        <a:t>ALMACENAJE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CO" sz="1100" b="1" i="0" u="none" strike="noStrike">
                          <a:solidFill>
                            <a:srgbClr val="00B0F0"/>
                          </a:solidFill>
                          <a:latin typeface="Algerian"/>
                        </a:rPr>
                        <a:t>PRODUCCION</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CO" sz="1100" b="1" i="0" u="none" strike="noStrike">
                          <a:solidFill>
                            <a:srgbClr val="00B0F0"/>
                          </a:solidFill>
                          <a:latin typeface="Algerian"/>
                        </a:rPr>
                        <a:t>DISTRIBUCION</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CO" sz="1100" b="1" i="0" u="none" strike="noStrike">
                          <a:solidFill>
                            <a:srgbClr val="00B0F0"/>
                          </a:solidFill>
                          <a:latin typeface="Algerian"/>
                        </a:rPr>
                        <a:t>CLIENTES</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2335">
                <a:tc>
                  <a:txBody>
                    <a:bodyPr/>
                    <a:lstStyle/>
                    <a:p>
                      <a:pPr algn="ctr" fontAlgn="ctr"/>
                      <a:r>
                        <a:rPr lang="es-CO" sz="700" b="0" i="0" u="none" strike="noStrike">
                          <a:solidFill>
                            <a:srgbClr val="FF0000"/>
                          </a:solidFill>
                          <a:latin typeface="Broadway"/>
                        </a:rPr>
                        <a:t>ESTANTERIA</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CO" sz="700" b="0" i="0" u="none" strike="noStrike">
                          <a:solidFill>
                            <a:srgbClr val="FF0000"/>
                          </a:solidFill>
                          <a:latin typeface="Broadway"/>
                        </a:rPr>
                        <a:t>MONTACARGA</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CO" sz="700" b="0" i="0" u="none" strike="noStrike" dirty="0">
                          <a:solidFill>
                            <a:srgbClr val="FF0000"/>
                          </a:solidFill>
                          <a:latin typeface="Broadway"/>
                        </a:rPr>
                        <a:t>ESTANTERIA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CO" sz="700" b="0" i="0" u="none" strike="noStrike">
                          <a:solidFill>
                            <a:srgbClr val="FF0000"/>
                          </a:solidFill>
                          <a:latin typeface="Broadway"/>
                        </a:rPr>
                        <a:t>ESTANTERIA</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CO" sz="700" b="0" i="0" u="none" strike="noStrike">
                          <a:solidFill>
                            <a:srgbClr val="FF0000"/>
                          </a:solidFill>
                          <a:latin typeface="Broadway"/>
                        </a:rPr>
                        <a:t>MONTACARGA</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CO" sz="700" b="0" i="0" u="none" strike="noStrike">
                          <a:solidFill>
                            <a:srgbClr val="FF0000"/>
                          </a:solidFill>
                          <a:latin typeface="Broadway"/>
                        </a:rPr>
                        <a:t>MONTACARGA</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49679">
                <a:tc>
                  <a:txBody>
                    <a:bodyPr/>
                    <a:lstStyle/>
                    <a:p>
                      <a:pPr algn="ctr" fontAlgn="ctr"/>
                      <a:r>
                        <a:rPr lang="es-CO" sz="700" b="0" i="0" u="none" strike="noStrike">
                          <a:solidFill>
                            <a:srgbClr val="FF0000"/>
                          </a:solidFill>
                          <a:latin typeface="Broadway"/>
                        </a:rPr>
                        <a:t>MONTACARGA</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CO" sz="700" b="0" i="0" u="none" strike="noStrike">
                          <a:solidFill>
                            <a:srgbClr val="FF0000"/>
                          </a:solidFill>
                          <a:latin typeface="Broadway"/>
                        </a:rPr>
                        <a:t>BANDAS TRANSPORTADORAS</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CO" sz="700" b="0" i="0" u="none" strike="noStrike" dirty="0">
                          <a:solidFill>
                            <a:srgbClr val="FF0000"/>
                          </a:solidFill>
                          <a:latin typeface="Broadway"/>
                        </a:rPr>
                        <a:t>MONTACARGA</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CO" sz="700" b="0" i="0" u="none" strike="noStrike">
                          <a:solidFill>
                            <a:srgbClr val="FF0000"/>
                          </a:solidFill>
                          <a:latin typeface="Broadway"/>
                        </a:rPr>
                        <a:t>MONTACARGA</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CO" sz="700" b="0" i="0" u="none" strike="noStrike">
                          <a:solidFill>
                            <a:srgbClr val="FF0000"/>
                          </a:solidFill>
                          <a:latin typeface="Broadway"/>
                        </a:rPr>
                        <a:t>BANDAS TRANSPORTADORAS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CO" sz="700" b="0" i="0" u="none" strike="noStrike">
                          <a:solidFill>
                            <a:srgbClr val="FF0000"/>
                          </a:solidFill>
                          <a:latin typeface="Broadway"/>
                        </a:rPr>
                        <a:t>ESTANTERIA</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57172">
                <a:tc>
                  <a:txBody>
                    <a:bodyPr/>
                    <a:lstStyle/>
                    <a:p>
                      <a:pPr algn="ctr" fontAlgn="ctr"/>
                      <a:r>
                        <a:rPr lang="es-CO" sz="700" b="0" i="0" u="none" strike="noStrike">
                          <a:solidFill>
                            <a:srgbClr val="FF0000"/>
                          </a:solidFill>
                          <a:latin typeface="Broadway"/>
                        </a:rPr>
                        <a:t> </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s-CO" sz="700" b="0" i="0" u="none" strike="noStrike">
                          <a:solidFill>
                            <a:srgbClr val="FF0000"/>
                          </a:solidFill>
                          <a:latin typeface="Broadway"/>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s-CO" sz="700" b="0" i="0" u="none" strike="noStrike">
                          <a:solidFill>
                            <a:srgbClr val="FF0000"/>
                          </a:solidFill>
                          <a:latin typeface="Broadway"/>
                        </a:rPr>
                        <a:t>BANDAS TRANSPORTADORAS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s-CO" sz="700" b="0" i="0" u="none" strike="noStrike">
                          <a:solidFill>
                            <a:srgbClr val="FF0000"/>
                          </a:solidFill>
                          <a:latin typeface="Broadway"/>
                        </a:rPr>
                        <a:t>BANDAS TRANSPORTADORAS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s-CO" sz="700" b="0" i="0" u="none" strike="noStrike">
                          <a:solidFill>
                            <a:srgbClr val="FF0000"/>
                          </a:solidFill>
                          <a:latin typeface="Broadway"/>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s-CO" sz="700" b="0" i="0" u="none" strike="noStrike">
                          <a:solidFill>
                            <a:srgbClr val="FF0000"/>
                          </a:solidFill>
                          <a:latin typeface="Broadway"/>
                        </a:rPr>
                        <a:t> </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9893">
                <a:tc>
                  <a:txBody>
                    <a:bodyPr/>
                    <a:lstStyle/>
                    <a:p>
                      <a:pPr algn="l" fontAlgn="b"/>
                      <a:endParaRPr lang="es-CO" sz="400" b="0" i="0" u="none" strike="noStrike">
                        <a:solidFill>
                          <a:srgbClr val="000000"/>
                        </a:solidFill>
                        <a:latin typeface="Calibri"/>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s-CO" sz="400" b="0" i="0" u="none" strike="noStrike">
                        <a:solidFill>
                          <a:srgbClr val="000000"/>
                        </a:solidFill>
                        <a:latin typeface="Calibri"/>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s-CO" sz="400" b="0" i="0" u="none" strike="noStrike">
                        <a:solidFill>
                          <a:srgbClr val="000000"/>
                        </a:solidFill>
                        <a:latin typeface="Calibri"/>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s-CO" sz="400" b="0" i="0" u="none" strike="noStrike">
                        <a:solidFill>
                          <a:srgbClr val="000000"/>
                        </a:solidFill>
                        <a:latin typeface="Calibri"/>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s-CO" sz="400" b="0" i="0" u="none" strike="noStrike">
                        <a:solidFill>
                          <a:srgbClr val="000000"/>
                        </a:solidFill>
                        <a:latin typeface="Calibri"/>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s-CO" sz="400" b="0" i="0" u="none" strike="noStrike">
                        <a:solidFill>
                          <a:srgbClr val="000000"/>
                        </a:solidFill>
                        <a:latin typeface="Calibri"/>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r>
              <a:tr h="149893">
                <a:tc>
                  <a:txBody>
                    <a:bodyPr/>
                    <a:lstStyle/>
                    <a:p>
                      <a:pPr algn="l" fontAlgn="b"/>
                      <a:endParaRPr lang="es-CO" sz="400" b="0" i="0" u="none" strike="noStrike">
                        <a:solidFill>
                          <a:srgbClr val="000000"/>
                        </a:solidFill>
                        <a:latin typeface="Calibri"/>
                      </a:endParaRPr>
                    </a:p>
                  </a:txBody>
                  <a:tcPr marL="0" marR="0" marT="0" marB="0" anchor="b">
                    <a:lnL>
                      <a:noFill/>
                    </a:lnL>
                    <a:lnR>
                      <a:noFill/>
                    </a:lnR>
                    <a:lnT>
                      <a:noFill/>
                    </a:lnT>
                    <a:lnB>
                      <a:noFill/>
                    </a:lnB>
                  </a:tcPr>
                </a:tc>
                <a:tc>
                  <a:txBody>
                    <a:bodyPr/>
                    <a:lstStyle/>
                    <a:p>
                      <a:pPr algn="l" fontAlgn="b"/>
                      <a:endParaRPr lang="es-CO" sz="400" b="0" i="0" u="none" strike="noStrike">
                        <a:solidFill>
                          <a:srgbClr val="000000"/>
                        </a:solidFill>
                        <a:latin typeface="Calibri"/>
                      </a:endParaRPr>
                    </a:p>
                  </a:txBody>
                  <a:tcPr marL="0" marR="0" marT="0" marB="0" anchor="b">
                    <a:lnL>
                      <a:noFill/>
                    </a:lnL>
                    <a:lnR>
                      <a:noFill/>
                    </a:lnR>
                    <a:lnT>
                      <a:noFill/>
                    </a:lnT>
                    <a:lnB>
                      <a:noFill/>
                    </a:lnB>
                  </a:tcPr>
                </a:tc>
                <a:tc>
                  <a:txBody>
                    <a:bodyPr/>
                    <a:lstStyle/>
                    <a:p>
                      <a:pPr algn="l" fontAlgn="b"/>
                      <a:endParaRPr lang="es-CO" sz="400" b="0" i="0" u="none" strike="noStrike">
                        <a:solidFill>
                          <a:srgbClr val="000000"/>
                        </a:solidFill>
                        <a:latin typeface="Calibri"/>
                      </a:endParaRPr>
                    </a:p>
                  </a:txBody>
                  <a:tcPr marL="0" marR="0" marT="0" marB="0" anchor="b">
                    <a:lnL>
                      <a:noFill/>
                    </a:lnL>
                    <a:lnR>
                      <a:noFill/>
                    </a:lnR>
                    <a:lnT>
                      <a:noFill/>
                    </a:lnT>
                    <a:lnB>
                      <a:noFill/>
                    </a:lnB>
                  </a:tcPr>
                </a:tc>
                <a:tc>
                  <a:txBody>
                    <a:bodyPr/>
                    <a:lstStyle/>
                    <a:p>
                      <a:pPr algn="l" fontAlgn="b"/>
                      <a:endParaRPr lang="es-CO" sz="400" b="0" i="0" u="none" strike="noStrike">
                        <a:solidFill>
                          <a:srgbClr val="000000"/>
                        </a:solidFill>
                        <a:latin typeface="Calibri"/>
                      </a:endParaRPr>
                    </a:p>
                  </a:txBody>
                  <a:tcPr marL="0" marR="0" marT="0" marB="0" anchor="b">
                    <a:lnL>
                      <a:noFill/>
                    </a:lnL>
                    <a:lnR>
                      <a:noFill/>
                    </a:lnR>
                    <a:lnT>
                      <a:noFill/>
                    </a:lnT>
                    <a:lnB>
                      <a:noFill/>
                    </a:lnB>
                  </a:tcPr>
                </a:tc>
                <a:tc>
                  <a:txBody>
                    <a:bodyPr/>
                    <a:lstStyle/>
                    <a:p>
                      <a:pPr algn="l" fontAlgn="b"/>
                      <a:endParaRPr lang="es-CO" sz="400" b="0" i="0" u="none" strike="noStrike">
                        <a:solidFill>
                          <a:srgbClr val="000000"/>
                        </a:solidFill>
                        <a:latin typeface="Calibri"/>
                      </a:endParaRPr>
                    </a:p>
                  </a:txBody>
                  <a:tcPr marL="0" marR="0" marT="0" marB="0" anchor="b">
                    <a:lnL>
                      <a:noFill/>
                    </a:lnL>
                    <a:lnR>
                      <a:noFill/>
                    </a:lnR>
                    <a:lnT>
                      <a:noFill/>
                    </a:lnT>
                    <a:lnB>
                      <a:noFill/>
                    </a:lnB>
                  </a:tcPr>
                </a:tc>
                <a:tc>
                  <a:txBody>
                    <a:bodyPr/>
                    <a:lstStyle/>
                    <a:p>
                      <a:pPr algn="l" fontAlgn="b"/>
                      <a:endParaRPr lang="es-CO" sz="400" b="0" i="0" u="none" strike="noStrike">
                        <a:solidFill>
                          <a:srgbClr val="000000"/>
                        </a:solidFill>
                        <a:latin typeface="Calibri"/>
                      </a:endParaRPr>
                    </a:p>
                  </a:txBody>
                  <a:tcPr marL="0" marR="0" marT="0" marB="0" anchor="b">
                    <a:lnL>
                      <a:noFill/>
                    </a:lnL>
                    <a:lnR>
                      <a:noFill/>
                    </a:lnR>
                    <a:lnT>
                      <a:noFill/>
                    </a:lnT>
                    <a:lnB>
                      <a:noFill/>
                    </a:lnB>
                  </a:tcPr>
                </a:tc>
              </a:tr>
              <a:tr h="149893">
                <a:tc>
                  <a:txBody>
                    <a:bodyPr/>
                    <a:lstStyle/>
                    <a:p>
                      <a:pPr algn="l" fontAlgn="b"/>
                      <a:endParaRPr lang="es-CO" sz="400" b="0" i="0" u="none" strike="noStrike">
                        <a:solidFill>
                          <a:srgbClr val="000000"/>
                        </a:solidFill>
                        <a:latin typeface="Calibri"/>
                      </a:endParaRPr>
                    </a:p>
                  </a:txBody>
                  <a:tcPr marL="0" marR="0" marT="0" marB="0" anchor="b">
                    <a:lnL>
                      <a:noFill/>
                    </a:lnL>
                    <a:lnR>
                      <a:noFill/>
                    </a:lnR>
                    <a:lnT>
                      <a:noFill/>
                    </a:lnT>
                    <a:lnB>
                      <a:noFill/>
                    </a:lnB>
                  </a:tcPr>
                </a:tc>
                <a:tc>
                  <a:txBody>
                    <a:bodyPr/>
                    <a:lstStyle/>
                    <a:p>
                      <a:pPr algn="l" fontAlgn="b"/>
                      <a:endParaRPr lang="es-CO" sz="400" b="0" i="0" u="none" strike="noStrike">
                        <a:solidFill>
                          <a:srgbClr val="000000"/>
                        </a:solidFill>
                        <a:latin typeface="Calibri"/>
                      </a:endParaRPr>
                    </a:p>
                  </a:txBody>
                  <a:tcPr marL="0" marR="0" marT="0" marB="0" anchor="b">
                    <a:lnL>
                      <a:noFill/>
                    </a:lnL>
                    <a:lnR>
                      <a:noFill/>
                    </a:lnR>
                    <a:lnT>
                      <a:noFill/>
                    </a:lnT>
                    <a:lnB>
                      <a:noFill/>
                    </a:lnB>
                  </a:tcPr>
                </a:tc>
                <a:tc>
                  <a:txBody>
                    <a:bodyPr/>
                    <a:lstStyle/>
                    <a:p>
                      <a:pPr algn="l" fontAlgn="b"/>
                      <a:endParaRPr lang="es-CO" sz="400" b="0" i="0" u="none" strike="noStrike">
                        <a:solidFill>
                          <a:srgbClr val="000000"/>
                        </a:solidFill>
                        <a:latin typeface="Calibri"/>
                      </a:endParaRPr>
                    </a:p>
                  </a:txBody>
                  <a:tcPr marL="0" marR="0" marT="0" marB="0" anchor="b">
                    <a:lnL>
                      <a:noFill/>
                    </a:lnL>
                    <a:lnR>
                      <a:noFill/>
                    </a:lnR>
                    <a:lnT>
                      <a:noFill/>
                    </a:lnT>
                    <a:lnB>
                      <a:noFill/>
                    </a:lnB>
                  </a:tcPr>
                </a:tc>
                <a:tc>
                  <a:txBody>
                    <a:bodyPr/>
                    <a:lstStyle/>
                    <a:p>
                      <a:pPr algn="l" fontAlgn="b"/>
                      <a:endParaRPr lang="es-CO" sz="400" b="0" i="0" u="none" strike="noStrike">
                        <a:solidFill>
                          <a:srgbClr val="000000"/>
                        </a:solidFill>
                        <a:latin typeface="Calibri"/>
                      </a:endParaRPr>
                    </a:p>
                  </a:txBody>
                  <a:tcPr marL="0" marR="0" marT="0" marB="0" anchor="b">
                    <a:lnL>
                      <a:noFill/>
                    </a:lnL>
                    <a:lnR>
                      <a:noFill/>
                    </a:lnR>
                    <a:lnT>
                      <a:noFill/>
                    </a:lnT>
                    <a:lnB>
                      <a:noFill/>
                    </a:lnB>
                  </a:tcPr>
                </a:tc>
                <a:tc>
                  <a:txBody>
                    <a:bodyPr/>
                    <a:lstStyle/>
                    <a:p>
                      <a:pPr algn="l" fontAlgn="b"/>
                      <a:endParaRPr lang="es-CO" sz="400" b="0" i="0" u="none" strike="noStrike">
                        <a:solidFill>
                          <a:srgbClr val="000000"/>
                        </a:solidFill>
                        <a:latin typeface="Calibri"/>
                      </a:endParaRPr>
                    </a:p>
                  </a:txBody>
                  <a:tcPr marL="0" marR="0" marT="0" marB="0" anchor="b">
                    <a:lnL>
                      <a:noFill/>
                    </a:lnL>
                    <a:lnR>
                      <a:noFill/>
                    </a:lnR>
                    <a:lnT>
                      <a:noFill/>
                    </a:lnT>
                    <a:lnB>
                      <a:noFill/>
                    </a:lnB>
                  </a:tcPr>
                </a:tc>
                <a:tc>
                  <a:txBody>
                    <a:bodyPr/>
                    <a:lstStyle/>
                    <a:p>
                      <a:pPr algn="l" fontAlgn="b"/>
                      <a:endParaRPr lang="es-CO" sz="400" b="0" i="0" u="none" strike="noStrike" dirty="0">
                        <a:solidFill>
                          <a:srgbClr val="000000"/>
                        </a:solidFill>
                        <a:latin typeface="Calibri"/>
                      </a:endParaRPr>
                    </a:p>
                  </a:txBody>
                  <a:tcPr marL="0" marR="0" marT="0" marB="0" anchor="b">
                    <a:lnL>
                      <a:noFill/>
                    </a:lnL>
                    <a:lnR>
                      <a:noFill/>
                    </a:lnR>
                    <a:lnT>
                      <a:noFill/>
                    </a:lnT>
                    <a:lnB>
                      <a:noFill/>
                    </a:lnB>
                  </a:tcPr>
                </a:tc>
              </a:tr>
            </a:tbl>
          </a:graphicData>
        </a:graphic>
      </p:graphicFrame>
      <p:sp>
        <p:nvSpPr>
          <p:cNvPr id="3" name="1 Rectángulo"/>
          <p:cNvSpPr/>
          <p:nvPr/>
        </p:nvSpPr>
        <p:spPr>
          <a:xfrm>
            <a:off x="1066800" y="1066800"/>
            <a:ext cx="7924800" cy="937629"/>
          </a:xfrm>
          <a:prstGeom prst="rect">
            <a:avLst/>
          </a:prstGeom>
          <a:noFill/>
          <a:effectLst>
            <a:glow rad="228600">
              <a:schemeClr val="accent2">
                <a:satMod val="175000"/>
                <a:alpha val="40000"/>
              </a:schemeClr>
            </a:glow>
          </a:effectLst>
          <a:scene3d>
            <a:camera prst="obliqueTopLeft"/>
            <a:lightRig rig="threePt" dir="t"/>
          </a:scene3d>
        </p:spPr>
        <p:txBody>
          <a:bodyPr wrap="square" lIns="91440" tIns="45720" rIns="91440" bIns="45720">
            <a:no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s-ES" sz="54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lgerian" pitchFamily="82" charset="0"/>
              </a:rPr>
              <a:t>CADENA DE DISTRIBUCION</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668" name="Picture 4" descr="http://www.paginasamarillas.com.pe/dbimages/204840/204840_MINI_I52011020401505.jpg"/>
          <p:cNvPicPr>
            <a:picLocks noChangeAspect="1" noChangeArrowheads="1"/>
          </p:cNvPicPr>
          <p:nvPr/>
        </p:nvPicPr>
        <p:blipFill>
          <a:blip r:embed="rId2" cstate="print"/>
          <a:srcRect/>
          <a:stretch>
            <a:fillRect/>
          </a:stretch>
        </p:blipFill>
        <p:spPr bwMode="auto">
          <a:xfrm>
            <a:off x="457200" y="762000"/>
            <a:ext cx="8274364" cy="5562600"/>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33400" y="274638"/>
            <a:ext cx="8400288" cy="1143000"/>
          </a:xfrm>
        </p:spPr>
        <p:txBody>
          <a:bodyPr>
            <a:normAutofit fontScale="90000"/>
          </a:bodyPr>
          <a:lstStyle/>
          <a:p>
            <a:r>
              <a:rPr lang="es-ES" dirty="0" smtClean="0">
                <a:solidFill>
                  <a:schemeClr val="accent6">
                    <a:lumMod val="75000"/>
                  </a:schemeClr>
                </a:solidFill>
                <a:effectLst/>
                <a:latin typeface="Broadway" pitchFamily="82" charset="0"/>
              </a:rPr>
              <a:t>MONTACARGAS COMO DESPLAZADOR HORIZONTAL</a:t>
            </a:r>
            <a:r>
              <a:rPr lang="es-CO" dirty="0" smtClean="0"/>
              <a:t/>
            </a:r>
            <a:br>
              <a:rPr lang="es-CO" dirty="0" smtClean="0"/>
            </a:br>
            <a:endParaRPr lang="es-CO" dirty="0"/>
          </a:p>
        </p:txBody>
      </p:sp>
      <p:sp>
        <p:nvSpPr>
          <p:cNvPr id="3" name="2 Marcador de contenido"/>
          <p:cNvSpPr>
            <a:spLocks noGrp="1"/>
          </p:cNvSpPr>
          <p:nvPr>
            <p:ph idx="1"/>
          </p:nvPr>
        </p:nvSpPr>
        <p:spPr>
          <a:xfrm>
            <a:off x="1066800" y="1447800"/>
            <a:ext cx="7866888" cy="5181600"/>
          </a:xfrm>
        </p:spPr>
        <p:txBody>
          <a:bodyPr>
            <a:normAutofit fontScale="85000" lnSpcReduction="20000"/>
          </a:bodyPr>
          <a:lstStyle/>
          <a:p>
            <a:pPr algn="just">
              <a:buNone/>
            </a:pPr>
            <a:r>
              <a:rPr lang="es-ES" dirty="0" smtClean="0"/>
              <a:t>El montacargas como </a:t>
            </a:r>
            <a:r>
              <a:rPr lang="es-ES" dirty="0" err="1" smtClean="0"/>
              <a:t>desplazador</a:t>
            </a:r>
            <a:r>
              <a:rPr lang="es-ES" dirty="0" smtClean="0"/>
              <a:t> horizontal es una de las tantas alternativas modernas que se emplean en la industria, en el comercio e incluso en el hogar con el objeto de transportar algún tipo de mercadería. Hay ciertas edificaciones que son usadas como depósitos o industrias que al ser extensas en cuanto a su superficie, demandan un montacargas como </a:t>
            </a:r>
            <a:r>
              <a:rPr lang="es-ES" dirty="0" err="1" smtClean="0"/>
              <a:t>desplazador</a:t>
            </a:r>
            <a:r>
              <a:rPr lang="es-ES" dirty="0" smtClean="0"/>
              <a:t> horizontal para llevar un objeto desde un punto de la misma hasta otro que puede o no, estar alejado en el espacio. Evidentemente esta cuestión es de mucha utilidad en estos casos, ya que se puede ahorrar mucho esfuerzo humano y también mucho tiempo en el transporte por ejemplo, de la mercadería.</a:t>
            </a:r>
            <a:endParaRPr lang="es-CO" dirty="0"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435608" y="274638"/>
            <a:ext cx="7498080" cy="411162"/>
          </a:xfrm>
        </p:spPr>
        <p:txBody>
          <a:bodyPr>
            <a:normAutofit fontScale="90000"/>
          </a:bodyPr>
          <a:lstStyle/>
          <a:p>
            <a:endParaRPr lang="es-CO" dirty="0"/>
          </a:p>
        </p:txBody>
      </p:sp>
      <p:sp>
        <p:nvSpPr>
          <p:cNvPr id="3" name="2 Marcador de contenido"/>
          <p:cNvSpPr>
            <a:spLocks noGrp="1"/>
          </p:cNvSpPr>
          <p:nvPr>
            <p:ph idx="1"/>
          </p:nvPr>
        </p:nvSpPr>
        <p:spPr>
          <a:xfrm>
            <a:off x="1143000" y="838200"/>
            <a:ext cx="7790688" cy="5410200"/>
          </a:xfrm>
        </p:spPr>
        <p:txBody>
          <a:bodyPr>
            <a:normAutofit fontScale="92500" lnSpcReduction="10000"/>
          </a:bodyPr>
          <a:lstStyle/>
          <a:p>
            <a:pPr algn="just">
              <a:buNone/>
            </a:pPr>
            <a:r>
              <a:rPr lang="es-ES" dirty="0" smtClean="0"/>
              <a:t>Lamentablemente el uso del montacargas como </a:t>
            </a:r>
            <a:r>
              <a:rPr lang="es-ES" dirty="0" err="1" smtClean="0"/>
              <a:t>desplazador</a:t>
            </a:r>
            <a:r>
              <a:rPr lang="es-ES" dirty="0" smtClean="0"/>
              <a:t> horizontal no está muy extendido a pesar de las bondades que acabamos de describir, sino que por el contrario son muy pocos los países en donde este tipo de alternativa se fabrica y se emplea de manera masiva o extendida. </a:t>
            </a:r>
          </a:p>
          <a:p>
            <a:pPr algn="just">
              <a:buNone/>
            </a:pPr>
            <a:endParaRPr lang="es-ES" dirty="0" smtClean="0"/>
          </a:p>
          <a:p>
            <a:pPr algn="just">
              <a:buNone/>
            </a:pPr>
            <a:r>
              <a:rPr lang="es-ES" dirty="0" smtClean="0"/>
              <a:t>Una de las principales bondades del montacargas como </a:t>
            </a:r>
            <a:r>
              <a:rPr lang="es-ES" dirty="0" err="1" smtClean="0"/>
              <a:t>desplazador</a:t>
            </a:r>
            <a:r>
              <a:rPr lang="es-ES" dirty="0" smtClean="0"/>
              <a:t> horizontal es su alta resistencia en cuanto a la carga que puede transportar.</a:t>
            </a:r>
            <a:endParaRPr lang="es-CO" dirty="0" smtClean="0"/>
          </a:p>
          <a:p>
            <a:pPr algn="just">
              <a:buNone/>
            </a:pPr>
            <a:endParaRPr lang="es-CO" dirty="0" smtClean="0"/>
          </a:p>
          <a:p>
            <a:pPr algn="just"/>
            <a:endParaRPr lang="es-CO"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AutoShape 2" descr="data:image/jpg;base64,/9j/4AAQSkZJRgABAQAAAQABAAD/2wBDAAkGBwgHBgkIBwgKCgkLDRYPDQwMDRsUFRAWIB0iIiAdHx8kKDQsJCYxJx8fLT0tMTU3Ojo6Iys/RD84QzQ5Ojf/2wBDAQoKCg0MDRoPDxo3JR8lNzc3Nzc3Nzc3Nzc3Nzc3Nzc3Nzc3Nzc3Nzc3Nzc3Nzc3Nzc3Nzc3Nzc3Nzc3Nzc3Nzf/wAARCACgAKIDASIAAhEBAxEB/8QAHAAAAgMBAQEBAAAAAAAAAAAABQYDBAcCAAEI/8QAQxAAAgECBAMFBQUGAwcFAAAAAQIDBBEABRIhBjFBEyJRYXEHFDKBkSNCobHRFSRSYsHwM3KSFiVDRIKi4VODssLx/8QAGgEAAgMBAQAAAAAAAAAAAAAAAgMBBAUABv/EACwRAAICAQMEAAUEAwEAAAAAAAECABEDEiExBBNBUQUiIzJCFBVSYXGhseH/2gAMAwEAAhEDEQA/ACbVMNO37xURIzC4BkAv06+eI2zWh0kGtpgb9ZVwtcZhWzCC9jeG55n7xwp5lHGIzIuzAEWxYGEFdUScpDVU1KPNsrAH+8aQHoO3Tn9cTJmmWvsldSt6VC9fnjBUi1xvPbkwFvXF5XganenEN6gyq0TqLkixup/A4rNYMtYlV7ubca6lYse3hv46wb47Wrpiv+PB/rGMUy3Lcyr5mioqWeSRRqKoCDbBKXIuJaQfa5fmcY80a2ALMPEsrgxHzNZWrpnBBqYh56xjy1dILB6mAkHn2gxkDnOqa/bLWx2/jja34jEQzauU7zXPmowJyMI5ejwn8j/qbGaul2IqKdfMyD8se98pjv7xTkDwkGMhXPa0czE3quJRn1QPihjP1GB7r+oY6HCfymspVUtv8eEE7n7Qfrj6lVTKB+9Qg25GUH+uMqXiFhs1KvqGx2M+hIs0Dj0YHA95/UIfD8J/Oak1ZTH/AJmE/wDuDHBqafVtPFbnbWMZomeUg5pIPIr/AOcTjOqAkEy6fVCMd329Qv23D/OaA1RAVP20PTlIPDETVFOGuZ4x6OMJSZpQN/zMY9cdmrpZF7lREfRhiO+3qT+2Yv5xxFRTt/x4geYOsWx8NTR6h+9Qc+ZkX8cKKujfCwb0IxRz0zPRGCljLyP8QUXIUbk+mJXOxPEHJ8Nxot6o/wBNCasn3S0xSxbsTrsOXIY+VEkUEhhmdY5QNehm0mx5G3hhJ4H4vORpVMI4y5puwiiHOZ9WxY9FFjc+G3W47jeWeqkrKqYzVM7FpZWPxE+XhysOmL+HE2QWZh9XkTA2ld44+9Q/+qn+vHsLYma3P+/rj2H/AKUe5S/WH1K/HMrJnVJGLANT2/72wn5xMUHobEYZfaWSmb0l9j7tzB/nbCZVySVTqpG0jAbdMCjUlSw6/Uhnhemgary/3sL2D1Glg/W97A+V7fXEHEWSy5JndRl0+7QNYty6X/ri3VyRRRBYl7ygWe9tLLax/DDF7UZEqpMnzylQlK+gUyPqJBlHxD1GKuUGW+mYXEzLKiWmmEkFVPFLbSHjmKsL8+Rw0RcS51GgC8S5kvgGqbj8cVchzShy/OsuzLSpijqI3k1IO6AdyPljfqHNeHa2LS1Tlc7r8Wpo9r8vwwrT/cud4fwuYdVcYcRaAf29LMQdu0WJ7dOZG2EuphbUWLkk/LH6omynhitjdGy7LX1KQSiR338xj868X5PBQ8VZll+XP2UEEypCj6mJUgb3sdhe58vHEFTfMMZsbCtNRZ7N72ud/PDDw7mFNlwk9/yamzMNyE0rKU58rYFSUU0VclOZEdmKBdF99XKwIvjU824FyTJM5yvLpoqyrjqodU1QtSIyh1G7Wta1rC3piaMEvjUbgzN8+rYKyrEuX5YmXx6d4lkMgJuTe/4fLAsyzDmq/TDFxpkX7Azyahp52qYlvocix23Itc8rjfrgNLTVaBjLSyoqhWYlD3QeRxG8PUtbEyTKUSoroo61pIqc/HJHEXYDyA54Z3yPhZ11R8R1kDEgaanLn28TdQdsFeEfZzXZtllHmXv0VH72kjxpJEW7imwJIPXngDUhYq8CHN6SSmGoGXQ47wP8O7WPQ47SfAgnNjG2sz7V8OZSgU0nFVFOCQD9hIhUX5m4Gw54hl4XgWkmqV4jyR+zUt2YnOtgPAW3J8MD63NruqLNBMhPNdXK/W4GK81RNOjBokKBrArbb+uOo+ROOZQ1B58o8vqq6ZYKRQ87yLGkIbvszGwAHy38MO2bZZW8MUseQxiFqmthMk1Xqv3Tty6WOoDx54seymgy/wDes7zFlRqQjTKZCohCi7cupHXwuOZGBXFOfSZ1xJV5osZhp5EWGCI80jX4b+B3vbpfDcWMMZUzdW2mgYqZKgSuMcg74JW3hbbDelh135nCpLItJmTTWsJNxbqev9+eGOnkMiKeW2NPCKWpidTZbVLevHscacewy5VuU/aqbZzRaBYGkv8A97YTqZn7TVcjQNXd8sO3tPXVnNHqB2pd/k7YW8ppCyTSab6U/PGeoPM2nO8+uzzRAi5sBfbrizUZrWVWUw5JIpkjikZ6cBR3S1tXmeWCeT5Q5plZhbUfhJva3PB2g4Xhrc6yoSM8MZnCyOluo2HzNh88Dk3EZjNERHqslrMtrWpczhkgnUAlG2IBAI/A4sRQNp7tTMPmD+YxrXtg4Zqayky7MsuoZqirivTTpCutiguVO3gR+OMuOUZzFtLk9enrTv8Apimwa5sYMmA4xfMqSRSAG1VJ81GKEqzRyCRJ21/xDY/UYIyUtcl+0o6lP80TD+mKc8TiwZSCTtcWx28YwxEbf9kJkq5KlJmqXMqWKuzEsLct+e2J5sxzSeXtp6+aVgNN2lYm3K1z0xENpSSQLeJxAsqgFSdx0xNtEFMV7mWa6srK50asmedkuVZ2vYk3P1PPH2WWWsUhoYkW9z2UYS+3I254iUahcb/PE1OdOu9xtiNRjDhx1sY8Rce52lNSxKsSRxRmJOzgClVIGwsfLCvX0tLU2Zo5EAudKqd/zxwKhdMY1DukfkcdvUgg94fM2xGppI6XEx3gqSjpEiI+37VVuSCNOrp0vbFzLcnfN8zgyzKEaaaSxLsbadu8W8FHMn9cHcg4fkziizKulmMFPSoF7XTcGQ7hT9OniMCaCjzRJKiWlE0MRDQs6AqWQ7EX59MMx6mNSh1OJMdgQzmFdQUFOclyiUyZdC4aWYjesmH3z/KLkKPIHAVqh6hySthfYXvtiCanl17KQB4DliSGJx92xHjjQxgLMtzcjzKK9Mk55xtc+h/sYtUecQxU+uRCDyVAdz64gqXadXhh1EEb+J8/IYAPI9uXzwT5NJ2gLj1rRjGc7qibjswOg03tj2F0SN/EcewrumF2F9TQ/aRHrzSlO9/dQovz+NsD8rRIKMll/wAWVEA8QMGOPx2mc0YBBC09zYEfebxwKkU+95HRxAmR5GlsPE7L+JwY2xgwm3yGXuHazVUzU8h2di6X8eow1TCoSAyUpj1p3lDc9S7ix9RhBq4avKczljqE7OqpZe8nW4OHhayOXJxVRkFWTUPI9R8sKAswr2ms5BmcOa0UNbBNG6VEav8AZm4VrWZfUHBW1+uMh9g0PZ5dXVrz71FUVERPIctQ9WuMa+OWFEbxwO0+FAeYBwD4jEKz5T2ojCe+BmL2sAEc/wBMHb4z32tTSRx5OWv7s1SytY/fK2X/AO2FZX0IWhoNTVDGVU+X5hnubMKelngRYAhESMpulz0xjHGPBc4rK3M4RTe6PmLw6U2a+o37vIDnjUfZfDUBa2Q6vdiFANgLsL/0OMa4xqo5+IMxXZXWtqO0YEd4lz5dLYXhy9zGHIqTkXQStza6PhzhXs4UqMooJXaFSAsANrWBJt5sMdHgXheXNp6dskpAohRlADAAksL7HyGFmPiTKJ87y/3bNaOdhSQxG/cs3aLdR/NYbeONMt/vcEncwcvIPh20EMfcRYuBeFJskpKlstVZGWLUVmcE98BuvhfFyo9lXCLIxWkqVIB+GobYj1wnSvK2YusLMJIqhk7PmQ6tsN+VttvC2Hn2gcTV/DnD8lZQwQSVIVdbTHuxhmCk6R8W59MIwZhlYiuI7JqxgHVzJ4aOhyTLlyDI4xDHp1SuTcxK3NmJ5sRyv0F+QGOJcmomoo44EQQlBp0G626W8fXrzx7h6GIUEVW2mWpqY1eWcgXlJHM/3y2wTdwACLADn0GLRWpWVtVkxHrOEqYFiEA64Q+Knosu10lMwaq3Dkco/I+eGLjnjsBny3I3DSltMlQu9vJfyv8ATHPBHs2kq2jzHiRHSLUGSlb4nvyL+A8uZ62wSkjcwGo7CBcvymJKGKRV3ljV3PU3HjhCqKYRVUsJ+47L+ONTzrM6aizxaBgQlQzLAEWwUBiAPTCLxJTGHNpm02LEvb8cPX5hAPyxeMRx7Bf3ZG72++/PHsF2hB1Rz48SZ85pez0reAKdV7/E2BeXv2vH1DGBdYCsew+v54NcV1lFPndKyVdM0aw3YrMpA7zHmD54W+FpdPF1HW1X2UMsxcPL3FO45E2GAv6YhEfUM1L2zcLiWD9v0kffjASqCjmvR/lyPyxlFJnbwZXV0LDulWZSWsV23sOtzb8cforNuJuH1y2sM+ZZfNCIXLRLVRsXGncAX3vj8otrkk1KyqJDcLfkCeRwpGqGy7zaPZpmVNkVBk7VNQ8UUsL9vZCRdiXW+x288acOK8k0g/tCOx5Eqw/phH9nOYZdQ0tPHX5jl8bRU2kaqiNfIbE87Ww609dT01pKWpjqMskaweOUOIG9QT3P/j6YF2XzCUGdHinI+ua0g9ZLf0wl+1GuyrM8op6iCvpp1p5Tqjjl3swG4t5j8cNWZZxlFQtKozKgkBqEJtUxmwFyevLYYFZ3FlU+Wy5amZUseXzkKssUkbtTG/Ii+6E/S/hheRFdCIxSVYGe9mtVR5dwxFHW5hSpLJI0gjepTUqm1gd+eCEuQ8E1Ts70WTO7klj3LkncnnjzPkENFQU0NTlsoikjS5kiJKrtcm/pfE9VW8NIhIXKZn1aQqtDct4E32+eORVVQJDEk2ZDS8L8IUtTHVUeW5Yk8TBo3XTdSORG/TC77UKyVKjLUp5tMciuNaPsWBBAJHhzwVlg4cWWnmkOTSSvN9oA0QVRpbYC/K9t+ZxR4mockqMtMWXU+USTO4ACTIjcjuGB2I5787WwOZNWMgGSjU28XcsinpcxyavOWTSM+rvA92c6jpZvNQTufI9MGuN6d6vg3PDOwaZ6bW1hy0EMFHgBb8zizTZflVPR080y5dHmQJ1GnnU6fIWPhbp4nEOcVtOcsmiEkcgqI3iULItiSpG55DbDOnwhF5is+RmbiccKZxAeGsumqqiKItBezOBfSN7X6eOFDibi2v4mrDk/DUUxhk7rMgs0w9b91PM4RqarzOsTLsjqhJT0STKhZ4j3dRF2bxtfG68N5bkHDdKIKGppmla/aTtOmuX135eWGsyiCqNBfBHAVLkmitrwlTmA3BtdIj/KDzPmflh3Dle8eQBJxTbNKGxtW0oA8Z0/XEFXmVJ7rP2dXTswjayrMpJ29cKJuNCkCYVx3IY+IYJIydUKhx5d8n+mJuKVWdIKpLWdQb3tfr+uKfFMFVV55K0VLPINKqNETNewB6DzxbiQ1fD8cE0ZM0N10up1CxsLA+RxZxsAeZXcN6gC0q7K5sNh3sex9MUykr7gxttfsW/THsP1f3Ao+pc4R4V/bCrVVMgSm7TRpVd2P6XPj6YbeMshpG9m9BWQH7SgvG9gPiLkHbpv/TFqHhesyb2c0GaLmRKSuryQxKBoV9hZvEbXwNz7O1k4UzJRHppsxZUZQxIjqkCtq8hIgP8A1KfHGSvd1ksRXiazdo4wF58zL+twAR6Ylp01SqzIXVSCwvzHXfpj7FHfvMdr7AdcWI7iQL8ItcWwwnaVwJrHF/AdJWZRlObZC0CxtCO1mlsqdmbsHNhzF7eJxf8AZ5mmV5FT12WU1VNWHSJi0wCrITZToTovK99yOmA3BXFc0eR/sOSZSkeowq4+JTzT8Tb1xHFkLwaVoFbt7SLq1DtdO5v52uNuoFsZDayGwnxwZcTGCLihxRRDK88qPd00xF+0Rf5G3A+XL5Yt0NVrjWNblH+FFF7/ACHPzvtjjiGmqIs0liq5zUOoUiQnmCLj058sD8vqDBUmBzoRjdd9r+GNHGGVAGNmKNXC5pWy+WL3pGSinci0Zvo8FYjpgxVLDHl6pCixqWFlRRbYHn9cXMsp4MzoZKOcApIhDXO4HQjzGBuU09QJqqgnYP7rGzh1IYPECBcnpzthi8yGA0mfUoFK6pSBtc6By/TBLL6OURgBI0Di1ynfcX6C1+WLtLFTQoVClHtbTcXv5sRb6C/ni1l1FV9p2cLOvaG5Pj4eZw+pXqDpKR6WuBaLSNwdXeK7c9PIYuTXfshTxESGwDygO49PugeQwyRcMp7p7xrXSCA17gA9duuJs2pojR0hoou0021kdxQb/wAWIMmoo02UGqq9FVIULNZgW3vbqfkPri9PwisUkMLvGO1QtGXW6sLfUHzGPRVczTtAWQQxuZNQAJLEWsD4csczVdRHVCRTLaLUAztq2PhhTOoj1xPYqLFXl0tOJFZUk0HY2LBt7bMOXzwMqTLTMv2Uitffu7r9MNtKVMrTxsCQu8Y6qOe398sR5kqB4n5Bzo2HxAjY4Tqs7CWQhA3MG0PFU0NKYQ+klbNIAAx+fhgFPXk1gliUuNxbVucH5uHZcwDR0FI801wQkUd/ne4AxyvB9VS1cIrnpIkYHVeVZGW9+agi/LlfDUQcyvlyt9twSc1rASDFuPXHsHWyBtR0CUrfY+5jcfTHsNqI1H3BeUDNqieXhbO6ueOhhdpmoiL6mB5ah93rsd7Ya+MssoZPZlUrRU9PDPTulUUiQLqVSUJPjYMfriPPKdIuMKLMJiggaldJJWBJS1zcAdd8QDiLJM3d8jppJ7zJJGs0oCJIWFtIHT5/TGcXyHMGH21NJcWMYSp+65j0DN2u4BBPXlfFydgGU6SNPVgQMPXso4Z7bNJazMYAnYJaFZV+9fdtJ/u+HvjHIKXO8praialijqFgYQuIgHVk749b6SPQ4dk6hUb+pXTCdFmYtQt2cgCAs4IIe3IjkcPOW8SVk9TQU0cMV5JozdnYaje3Lx5jCVQSArGwIBNrg9TbBilBEuqMkdi4dQDzBP62wTAHmQtiXeKMqko6/wB6ZZBFK5jKSLpaMgXA8CLbAjwwr5jT3AcbMOQw11EL1T+7VfamWoVXSUsSwJ+HY8hvbAepiEck1O9zJE5Ug+WOQwmWdZLWzSxhSru5NtGyqT5354eODssqMxeunqHE2ijddKJZFBIsoP1N/LGcU8phqw8gvGdioPTGjez/AD9JcxqqV0ZIPc2toO7HUgAv8zvjt9YqSQNBh6hymKRWlpVk94j20EX1fMiw+uGPJ8lzAtHUSTpCF3TSAWHTEcfEUKRL+zaUEsveVl1bgb7C+1/PEXbZxXwgIex7VCQobQOXkSfqcXKMo3GRKeip4zJO6s7XLaj8XywtcX5jSS5TFDTEmISXvpsPLnv+GL1Bkk7RUwqJ3GoXNtidvHHT5HQU+XTpUdmVMhF5G3I1DqeXrgWFioSPpYEzOYaxY5jE9lLfePU4mmo6+qMPucPalmNhe2sgXNsQ10eVScTz0iV8n7OjJtJDAHYMPugnY9d8FcwzCmho4HTL62q92UEe/wAzCORWWwsosPoOeK64gDZlzJ1Vili2D+8KaSeMTx3cpzuB44tx1MdRNDGyPpVrKwQhQpPL0wOyWdmqX7GKOMryjZTYKTub+RA/LFzMuyoZlMcInd20aZNWlWHO4G1//OJ7e+0HvAj5o0Jk0eXxPAxRzIpMUqOzKw3FiUNx15fhgBX0ef5cGqKKkp6eEMW/d6VUcA/xFgX6eODjT5zSZeqUsCU1NZGQxUwsdQ33IPjiklXKmpquCN5InZO0iYo5+RupPyw/xKrGzBq5vxBpH73INuXaP+uPYJ/trL+tLVk+JaT+kmPYizBqAOL8wglyGYSTr24cLHv3uYI+oxnUU4jlZnSMsN0NuR23H/nF2o4czSor6mOjQypHK6jU9hZWsLE4GVNJUU9V2FUNDrsbMG29RhGDtcAgmWszZOaoRo4DzoZXnsk2ZTTSRVKhJXudVr3DA33t4HGncTVkWSLldbDUirpKqQkESA3UDe1/IkYxmljhMQ7p22N8XXqKiSnSlNRIaaF2aOInZS3xW8ththuTpsb8iAmZxKNVAYK+pWBdcfaHsX5jTe36HF3L55IJ4pZ5iVkNvT0/H5jHwVIgFMSl1BIKldj6+uOs2q67Oi00OXLHFRpq1RL3VQXPePqfzwDLpYDxDuxfmMmY57mGYQySSJBM9HFofQoQlBtc23Iv4eOLVPWZNW5DIOzg9/kjKMpCxlmJG4J8PXfFPgzhifPaZamomlSOVS0rI+k9kCbKCdgWsbseSjzwy1U+TZXTdpFSZdBRtYQyVQDNJ4stxcg+JsNsUs1NsJaxkLswmaZllM8ZVp0ZdQuDbn+uGX2bT0iZo0WZTIixwEjV1Gpf0wyQHLM2pRCyw6JCLNCbKWPLyB525csB8u4cOXcRVSuGOqkk0M1u8AyXB8wfzw3DkLNTcxeZQFJXiaPlmYUYsuV0NRVKrMbxR2Fjy7xsMSNmecRiNYaSjogFKhqmYMefULyxToMtmlgpey7fsREAeyvpNv788X5cqKx6XVEGss5kYD8T6dMXrmdKQmran7Goz2UOqHSKOHSvI8mbf54qxDLUk+2o6iplU37WsnLC9vAADfBungpSdMNRR6lU2WN9Z6+HrhKzGqqXc09XVxU41X7NTZm69d8Ld9AuPw4+4agXL4ly/Nq2oDBIWm1QBR8NjcH5E2GLmdZtLWr9pUyyMV03cnYE4qvLlrK7LVmXR8dgWtfyxAua5anciinlfoey54pszMbmiqIg0y1lMlNQz1MnaozzEEsSRby/G+I69Iql4Go0mlSnqCT2d2LIw3YAjnfHMtU0srQwZf2ljpuzAX+WOlkloqeRcwplp6eQBfs5AXA6fK+OVmU3OfGjLpjTkZnrZY4KehqIbRXSWQqpYDobG4uN8FqzIKyqVTpgQldRLoGPh0thdyyKjWOnllarYw6ZIjHOVvvchrCx8PTDFWcVSLHG8UcY1AjSX3A2574uowYWZmZMZVqWUV4WGkd/p4nHsQ/7U1I2EEe386/rj2DtYGl/USaygBpqOpqs3eKkni1tFBHpYHqqkn8cAeKqnL62emagg0CCMRM7bs4AGkk+NhhhzUxDIOH4sxj1xTqys6bmM2BB8x4jwwK4jpUhpXpYKbs+ypkrCb3upOnby3vjA6Vj3FJ9n/FTWzkMhEXqaQJdLXB3GLAdSxv1uMDY5wALH1x2JHaVdAJv0G98eg1TM4neZTIacxi5JZSDa3rjUckq4K7K6fK8kiVkCKksthp5b+pO+MpVZKuQQRKutrhbm1jhnPGtXQ0sVPBSPDUIgEhYae9a1xbnyxT6pcjAaBLGFlUkuZp3uktDwDWUcEZSqjpZS3Zm3KwYWH8uEPjnLJuJZcsrMrkQwinCFV5ra21vHnf0xf4F9oU8DSQZuyskrXLWvsfLrbw6jHWb8ObCt4Ur0WiqDrFPN8CehPT1HgMJFpRPMZWsk8iUKRZshyappMyljlljdo0dGALxECxPUbgHfwwztMjwR1CPIuYVVKXkZjs4KKNvM2F/G2EdMmqhXa85LPHHaQQU6bMelzYdbXODcGfCTN5YJStxSsixodlbUlh9AcQrFsoreSy1jMcYopamkDdrVhRIsYQStpA0knYG2O3y+GuTR7pK4jidogB3ka/5YmybjDIKeMUsolEwQXvYhivh64GVef0Uk8RpzKGIAQE8zbcm31xoi+ZnmDp63MconEFE0USqp1NGveud+8T18sBMzzD3ucvOzPX3RmlaTbSOdxbwxYkrFndveHZlLuWZGuzG/THM+W5fVSxJQdtFI9gXqDc+JAA28dziuodyZdJTGBUoQ5XLUL28MYVfEuLH5Yt0lDURmVlMKpILcgb/AIbYmlgqcvmiharWZWUlVQBTsQOeDU8lLPl9SsEaCengLu6ObHcANztfn9cAFyWRDbJjoWIAETy5ik8ErqVmK2k3UjyF7/8A5guGSWpannjiLlLMyi9x4G/PAZKuKTM5OwXTGRqVL8iDvufX0xZpoaerneSaWSV3U6BYIVAPevbwO2AfGzG4ePKqCvcuGCOihENIyoFUt2LbrbqfLc44bvRjUbnxHjgdWdpl9bDHE2qKVCrdodRsfAnBBAeyQHooxGNSsYzBjICN+Z+uPYktj2GwJNmmQZhPBFSUsEbxwqTA0kijS5FixF/p54jq8qq8v4PrRmMKvKlNJErLIHkIYiw2vtc3t5YZgqjcjYbY6AK2Kk4qJ8OZaGva74/9iG6nV4mEGhmTbsJvA/Yk/wBMW8t9+y+bt6aKYOeV4SeXyxtis43Dtf8AzHH25tuzfXGpQlaze0wlqaqLs3u8rFibns2F7m/hj7NBNJKHFJUFgou0kbG/4Y3YAhr6mHh3jjoM2od9iDf7x5Y6vU675mEikqxUCKSnnAFwCsRsptsdhghl0Na4iMclXTSu+h2CtbpY28P0xst2K3R25cmO3M4+hizFbkC3QnAFLG8IOV4mQ5lS53FUvHU5jVzKptdQ1mGKnDtIwz6EVMMqQ7k9pdAbDlqONqGq19bbjc354H55QvmFOiJZisokGo7XAIP544LpE5nLcxHr4ab/AGjomowhV9OtUl1C97c8NNRl8FUgR4DEBc9yUXBI5jbpfEK5DUBhIY4Sw5EkC34Ytfs2rVRfTb/PjtbeIAVZGmSZakiEtL2YADR3vqt11XuL88EaSLLKOZJaaExyJurAkkbYqiiqlIACH/qx0aWrF7CK/L4xgfmhmvM7zGlo8yqlqauWZiI+z0WFiDz5DFaPLqGmgqIqU6Vmh7Hct3RzB+WJTS1xAsIj/wBYxGaSvJtpjv8A5xviKYTiVMFTZIy1MdRSyQlge8rahfBFqRAsLQw08ckYsxT75PM8tsfWo8wtdey52+PHXueYbh+zA/zY6mk6hBtXlNTU1UMzVAVIxYp474lqYqpSBDFEwv8Afe1h8sXPc6sdY/m+PhpKzcWh/wBYxGkye4R5lLRUDYAfIjHsW/dKn+Kn/wBYx7HaTO7h9z//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117764" name="AutoShape 4" descr="data:image/jpg;base64,/9j/4AAQSkZJRgABAQAAAQABAAD/2wBDAAkGBwgHBgkIBwgKCgkLDRYPDQwMDRsUFRAWIB0iIiAdHx8kKDQsJCYxJx8fLT0tMTU3Ojo6Iys/RD84QzQ5Ojf/2wBDAQoKCg0MDRoPDxo3JR8lNzc3Nzc3Nzc3Nzc3Nzc3Nzc3Nzc3Nzc3Nzc3Nzc3Nzc3Nzc3Nzc3Nzc3Nzc3Nzc3Nzf/wAARCACgAKIDASIAAhEBAxEB/8QAHAAAAgMBAQEBAAAAAAAAAAAABQYDBAcCAAEI/8QAQxAAAgECBAMFBQUGAwcFAAAAAQIDBBEABRIhBjFBEyJRYXEHFDKBkSNCobHRFSRSYsHwM3KSFiVDRIKi4VODssLx/8QAGgEAAgMBAQAAAAAAAAAAAAAAAgMBBAUABv/EACwRAAICAQMEAAUEAwEAAAAAAAECABEDEiExBBNBUQUiIzJCFBVSYXGhseH/2gAMAwEAAhEDEQA/ACbVMNO37xURIzC4BkAv06+eI2zWh0kGtpgb9ZVwtcZhWzCC9jeG55n7xwp5lHGIzIuzAEWxYGEFdUScpDVU1KPNsrAH+8aQHoO3Tn9cTJmmWvsldSt6VC9fnjBUi1xvPbkwFvXF5XganenEN6gyq0TqLkixup/A4rNYMtYlV7ubca6lYse3hv46wb47Wrpiv+PB/rGMUy3Lcyr5mioqWeSRRqKoCDbBKXIuJaQfa5fmcY80a2ALMPEsrgxHzNZWrpnBBqYh56xjy1dILB6mAkHn2gxkDnOqa/bLWx2/jja34jEQzauU7zXPmowJyMI5ejwn8j/qbGaul2IqKdfMyD8se98pjv7xTkDwkGMhXPa0czE3quJRn1QPihjP1GB7r+oY6HCfymspVUtv8eEE7n7Qfrj6lVTKB+9Qg25GUH+uMqXiFhs1KvqGx2M+hIs0Dj0YHA95/UIfD8J/Oak1ZTH/AJmE/wDuDHBqafVtPFbnbWMZomeUg5pIPIr/AOcTjOqAkEy6fVCMd329Qv23D/OaA1RAVP20PTlIPDETVFOGuZ4x6OMJSZpQN/zMY9cdmrpZF7lREfRhiO+3qT+2Yv5xxFRTt/x4geYOsWx8NTR6h+9Qc+ZkX8cKKujfCwb0IxRz0zPRGCljLyP8QUXIUbk+mJXOxPEHJ8Nxot6o/wBNCasn3S0xSxbsTrsOXIY+VEkUEhhmdY5QNehm0mx5G3hhJ4H4vORpVMI4y5puwiiHOZ9WxY9FFjc+G3W47jeWeqkrKqYzVM7FpZWPxE+XhysOmL+HE2QWZh9XkTA2ld44+9Q/+qn+vHsLYma3P+/rj2H/AKUe5S/WH1K/HMrJnVJGLANT2/72wn5xMUHobEYZfaWSmb0l9j7tzB/nbCZVySVTqpG0jAbdMCjUlSw6/Uhnhemgary/3sL2D1Glg/W97A+V7fXEHEWSy5JndRl0+7QNYty6X/ri3VyRRRBYl7ygWe9tLLax/DDF7UZEqpMnzylQlK+gUyPqJBlHxD1GKuUGW+mYXEzLKiWmmEkFVPFLbSHjmKsL8+Rw0RcS51GgC8S5kvgGqbj8cVchzShy/OsuzLSpijqI3k1IO6AdyPljfqHNeHa2LS1Tlc7r8Wpo9r8vwwrT/cud4fwuYdVcYcRaAf29LMQdu0WJ7dOZG2EuphbUWLkk/LH6omynhitjdGy7LX1KQSiR338xj868X5PBQ8VZll+XP2UEEypCj6mJUgb3sdhe58vHEFTfMMZsbCtNRZ7N72ud/PDDw7mFNlwk9/yamzMNyE0rKU58rYFSUU0VclOZEdmKBdF99XKwIvjU824FyTJM5yvLpoqyrjqodU1QtSIyh1G7Wta1rC3piaMEvjUbgzN8+rYKyrEuX5YmXx6d4lkMgJuTe/4fLAsyzDmq/TDFxpkX7Azyahp52qYlvocix23Itc8rjfrgNLTVaBjLSyoqhWYlD3QeRxG8PUtbEyTKUSoroo61pIqc/HJHEXYDyA54Z3yPhZ11R8R1kDEgaanLn28TdQdsFeEfZzXZtllHmXv0VH72kjxpJEW7imwJIPXngDUhYq8CHN6SSmGoGXQ47wP8O7WPQ47SfAgnNjG2sz7V8OZSgU0nFVFOCQD9hIhUX5m4Gw54hl4XgWkmqV4jyR+zUt2YnOtgPAW3J8MD63NruqLNBMhPNdXK/W4GK81RNOjBokKBrArbb+uOo+ROOZQ1B58o8vqq6ZYKRQ87yLGkIbvszGwAHy38MO2bZZW8MUseQxiFqmthMk1Xqv3Tty6WOoDx54seymgy/wDes7zFlRqQjTKZCohCi7cupHXwuOZGBXFOfSZ1xJV5osZhp5EWGCI80jX4b+B3vbpfDcWMMZUzdW2mgYqZKgSuMcg74JW3hbbDelh135nCpLItJmTTWsJNxbqev9+eGOnkMiKeW2NPCKWpidTZbVLevHscacewy5VuU/aqbZzRaBYGkv8A97YTqZn7TVcjQNXd8sO3tPXVnNHqB2pd/k7YW8ppCyTSab6U/PGeoPM2nO8+uzzRAi5sBfbrizUZrWVWUw5JIpkjikZ6cBR3S1tXmeWCeT5Q5plZhbUfhJva3PB2g4Xhrc6yoSM8MZnCyOluo2HzNh88Dk3EZjNERHqslrMtrWpczhkgnUAlG2IBAI/A4sRQNp7tTMPmD+YxrXtg4Zqayky7MsuoZqirivTTpCutiguVO3gR+OMuOUZzFtLk9enrTv8Apimwa5sYMmA4xfMqSRSAG1VJ81GKEqzRyCRJ21/xDY/UYIyUtcl+0o6lP80TD+mKc8TiwZSCTtcWx28YwxEbf9kJkq5KlJmqXMqWKuzEsLct+e2J5sxzSeXtp6+aVgNN2lYm3K1z0xENpSSQLeJxAsqgFSdx0xNtEFMV7mWa6srK50asmedkuVZ2vYk3P1PPH2WWWsUhoYkW9z2UYS+3I254iUahcb/PE1OdOu9xtiNRjDhx1sY8Rce52lNSxKsSRxRmJOzgClVIGwsfLCvX0tLU2Zo5EAudKqd/zxwKhdMY1DukfkcdvUgg94fM2xGppI6XEx3gqSjpEiI+37VVuSCNOrp0vbFzLcnfN8zgyzKEaaaSxLsbadu8W8FHMn9cHcg4fkziizKulmMFPSoF7XTcGQ7hT9OniMCaCjzRJKiWlE0MRDQs6AqWQ7EX59MMx6mNSh1OJMdgQzmFdQUFOclyiUyZdC4aWYjesmH3z/KLkKPIHAVqh6hySthfYXvtiCanl17KQB4DliSGJx92xHjjQxgLMtzcjzKK9Mk55xtc+h/sYtUecQxU+uRCDyVAdz64gqXadXhh1EEb+J8/IYAPI9uXzwT5NJ2gLj1rRjGc7qibjswOg03tj2F0SN/EcewrumF2F9TQ/aRHrzSlO9/dQovz+NsD8rRIKMll/wAWVEA8QMGOPx2mc0YBBC09zYEfebxwKkU+95HRxAmR5GlsPE7L+JwY2xgwm3yGXuHazVUzU8h2di6X8eow1TCoSAyUpj1p3lDc9S7ix9RhBq4avKczljqE7OqpZe8nW4OHhayOXJxVRkFWTUPI9R8sKAswr2ms5BmcOa0UNbBNG6VEav8AZm4VrWZfUHBW1+uMh9g0PZ5dXVrz71FUVERPIctQ9WuMa+OWFEbxwO0+FAeYBwD4jEKz5T2ojCe+BmL2sAEc/wBMHb4z32tTSRx5OWv7s1SytY/fK2X/AO2FZX0IWhoNTVDGVU+X5hnubMKelngRYAhESMpulz0xjHGPBc4rK3M4RTe6PmLw6U2a+o37vIDnjUfZfDUBa2Q6vdiFANgLsL/0OMa4xqo5+IMxXZXWtqO0YEd4lz5dLYXhy9zGHIqTkXQStza6PhzhXs4UqMooJXaFSAsANrWBJt5sMdHgXheXNp6dskpAohRlADAAksL7HyGFmPiTKJ87y/3bNaOdhSQxG/cs3aLdR/NYbeONMt/vcEncwcvIPh20EMfcRYuBeFJskpKlstVZGWLUVmcE98BuvhfFyo9lXCLIxWkqVIB+GobYj1wnSvK2YusLMJIqhk7PmQ6tsN+VttvC2Hn2gcTV/DnD8lZQwQSVIVdbTHuxhmCk6R8W59MIwZhlYiuI7JqxgHVzJ4aOhyTLlyDI4xDHp1SuTcxK3NmJ5sRyv0F+QGOJcmomoo44EQQlBp0G626W8fXrzx7h6GIUEVW2mWpqY1eWcgXlJHM/3y2wTdwACLADn0GLRWpWVtVkxHrOEqYFiEA64Q+Knosu10lMwaq3Dkco/I+eGLjnjsBny3I3DSltMlQu9vJfyv8ATHPBHs2kq2jzHiRHSLUGSlb4nvyL+A8uZ62wSkjcwGo7CBcvymJKGKRV3ljV3PU3HjhCqKYRVUsJ+47L+ONTzrM6aizxaBgQlQzLAEWwUBiAPTCLxJTGHNpm02LEvb8cPX5hAPyxeMRx7Bf3ZG72++/PHsF2hB1Rz48SZ85pez0reAKdV7/E2BeXv2vH1DGBdYCsew+v54NcV1lFPndKyVdM0aw3YrMpA7zHmD54W+FpdPF1HW1X2UMsxcPL3FO45E2GAv6YhEfUM1L2zcLiWD9v0kffjASqCjmvR/lyPyxlFJnbwZXV0LDulWZSWsV23sOtzb8cforNuJuH1y2sM+ZZfNCIXLRLVRsXGncAX3vj8otrkk1KyqJDcLfkCeRwpGqGy7zaPZpmVNkVBk7VNQ8UUsL9vZCRdiXW+x288acOK8k0g/tCOx5Eqw/phH9nOYZdQ0tPHX5jl8bRU2kaqiNfIbE87Ww609dT01pKWpjqMskaweOUOIG9QT3P/j6YF2XzCUGdHinI+ua0g9ZLf0wl+1GuyrM8op6iCvpp1p5Tqjjl3swG4t5j8cNWZZxlFQtKozKgkBqEJtUxmwFyevLYYFZ3FlU+Wy5amZUseXzkKssUkbtTG/Ii+6E/S/hheRFdCIxSVYGe9mtVR5dwxFHW5hSpLJI0gjepTUqm1gd+eCEuQ8E1Ts70WTO7klj3LkncnnjzPkENFQU0NTlsoikjS5kiJKrtcm/pfE9VW8NIhIXKZn1aQqtDct4E32+eORVVQJDEk2ZDS8L8IUtTHVUeW5Yk8TBo3XTdSORG/TC77UKyVKjLUp5tMciuNaPsWBBAJHhzwVlg4cWWnmkOTSSvN9oA0QVRpbYC/K9t+ZxR4mockqMtMWXU+USTO4ACTIjcjuGB2I5787WwOZNWMgGSjU28XcsinpcxyavOWTSM+rvA92c6jpZvNQTufI9MGuN6d6vg3PDOwaZ6bW1hy0EMFHgBb8zizTZflVPR080y5dHmQJ1GnnU6fIWPhbp4nEOcVtOcsmiEkcgqI3iULItiSpG55DbDOnwhF5is+RmbiccKZxAeGsumqqiKItBezOBfSN7X6eOFDibi2v4mrDk/DUUxhk7rMgs0w9b91PM4RqarzOsTLsjqhJT0STKhZ4j3dRF2bxtfG68N5bkHDdKIKGppmla/aTtOmuX135eWGsyiCqNBfBHAVLkmitrwlTmA3BtdIj/KDzPmflh3Dle8eQBJxTbNKGxtW0oA8Z0/XEFXmVJ7rP2dXTswjayrMpJ29cKJuNCkCYVx3IY+IYJIydUKhx5d8n+mJuKVWdIKpLWdQb3tfr+uKfFMFVV55K0VLPINKqNETNewB6DzxbiQ1fD8cE0ZM0N10up1CxsLA+RxZxsAeZXcN6gC0q7K5sNh3sex9MUykr7gxttfsW/THsP1f3Ao+pc4R4V/bCrVVMgSm7TRpVd2P6XPj6YbeMshpG9m9BWQH7SgvG9gPiLkHbpv/TFqHhesyb2c0GaLmRKSuryQxKBoV9hZvEbXwNz7O1k4UzJRHppsxZUZQxIjqkCtq8hIgP8A1KfHGSvd1ksRXiazdo4wF58zL+twAR6Ylp01SqzIXVSCwvzHXfpj7FHfvMdr7AdcWI7iQL8ItcWwwnaVwJrHF/AdJWZRlObZC0CxtCO1mlsqdmbsHNhzF7eJxf8AZ5mmV5FT12WU1VNWHSJi0wCrITZToTovK99yOmA3BXFc0eR/sOSZSkeowq4+JTzT8Tb1xHFkLwaVoFbt7SLq1DtdO5v52uNuoFsZDayGwnxwZcTGCLihxRRDK88qPd00xF+0Rf5G3A+XL5Yt0NVrjWNblH+FFF7/ACHPzvtjjiGmqIs0liq5zUOoUiQnmCLj058sD8vqDBUmBzoRjdd9r+GNHGGVAGNmKNXC5pWy+WL3pGSinci0Zvo8FYjpgxVLDHl6pCixqWFlRRbYHn9cXMsp4MzoZKOcApIhDXO4HQjzGBuU09QJqqgnYP7rGzh1IYPECBcnpzthi8yGA0mfUoFK6pSBtc6By/TBLL6OURgBI0Di1ynfcX6C1+WLtLFTQoVClHtbTcXv5sRb6C/ni1l1FV9p2cLOvaG5Pj4eZw+pXqDpKR6WuBaLSNwdXeK7c9PIYuTXfshTxESGwDygO49PugeQwyRcMp7p7xrXSCA17gA9duuJs2pojR0hoou0021kdxQb/wAWIMmoo02UGqq9FVIULNZgW3vbqfkPri9PwisUkMLvGO1QtGXW6sLfUHzGPRVczTtAWQQxuZNQAJLEWsD4csczVdRHVCRTLaLUAztq2PhhTOoj1xPYqLFXl0tOJFZUk0HY2LBt7bMOXzwMqTLTMv2Uitffu7r9MNtKVMrTxsCQu8Y6qOe398sR5kqB4n5Bzo2HxAjY4Tqs7CWQhA3MG0PFU0NKYQ+klbNIAAx+fhgFPXk1gliUuNxbVucH5uHZcwDR0FI801wQkUd/ne4AxyvB9VS1cIrnpIkYHVeVZGW9+agi/LlfDUQcyvlyt9twSc1rASDFuPXHsHWyBtR0CUrfY+5jcfTHsNqI1H3BeUDNqieXhbO6ueOhhdpmoiL6mB5ah93rsd7Ya+MssoZPZlUrRU9PDPTulUUiQLqVSUJPjYMfriPPKdIuMKLMJiggaldJJWBJS1zcAdd8QDiLJM3d8jppJ7zJJGs0oCJIWFtIHT5/TGcXyHMGH21NJcWMYSp+65j0DN2u4BBPXlfFydgGU6SNPVgQMPXso4Z7bNJazMYAnYJaFZV+9fdtJ/u+HvjHIKXO8praialijqFgYQuIgHVk749b6SPQ4dk6hUb+pXTCdFmYtQt2cgCAs4IIe3IjkcPOW8SVk9TQU0cMV5JozdnYaje3Lx5jCVQSArGwIBNrg9TbBilBEuqMkdi4dQDzBP62wTAHmQtiXeKMqko6/wB6ZZBFK5jKSLpaMgXA8CLbAjwwr5jT3AcbMOQw11EL1T+7VfamWoVXSUsSwJ+HY8hvbAepiEck1O9zJE5Ug+WOQwmWdZLWzSxhSru5NtGyqT5354eODssqMxeunqHE2ijddKJZFBIsoP1N/LGcU8phqw8gvGdioPTGjez/AD9JcxqqV0ZIPc2toO7HUgAv8zvjt9YqSQNBh6hymKRWlpVk94j20EX1fMiw+uGPJ8lzAtHUSTpCF3TSAWHTEcfEUKRL+zaUEsveVl1bgb7C+1/PEXbZxXwgIex7VCQobQOXkSfqcXKMo3GRKeip4zJO6s7XLaj8XywtcX5jSS5TFDTEmISXvpsPLnv+GL1Bkk7RUwqJ3GoXNtidvHHT5HQU+XTpUdmVMhF5G3I1DqeXrgWFioSPpYEzOYaxY5jE9lLfePU4mmo6+qMPucPalmNhe2sgXNsQ10eVScTz0iV8n7OjJtJDAHYMPugnY9d8FcwzCmho4HTL62q92UEe/wAzCORWWwsosPoOeK64gDZlzJ1Vili2D+8KaSeMTx3cpzuB44tx1MdRNDGyPpVrKwQhQpPL0wOyWdmqX7GKOMryjZTYKTub+RA/LFzMuyoZlMcInd20aZNWlWHO4G1//OJ7e+0HvAj5o0Jk0eXxPAxRzIpMUqOzKw3FiUNx15fhgBX0ef5cGqKKkp6eEMW/d6VUcA/xFgX6eODjT5zSZeqUsCU1NZGQxUwsdQ33IPjiklXKmpquCN5InZO0iYo5+RupPyw/xKrGzBq5vxBpH73INuXaP+uPYJ/trL+tLVk+JaT+kmPYizBqAOL8wglyGYSTr24cLHv3uYI+oxnUU4jlZnSMsN0NuR23H/nF2o4czSor6mOjQypHK6jU9hZWsLE4GVNJUU9V2FUNDrsbMG29RhGDtcAgmWszZOaoRo4DzoZXnsk2ZTTSRVKhJXudVr3DA33t4HGncTVkWSLldbDUirpKqQkESA3UDe1/IkYxmljhMQ7p22N8XXqKiSnSlNRIaaF2aOInZS3xW8ththuTpsb8iAmZxKNVAYK+pWBdcfaHsX5jTe36HF3L55IJ4pZ5iVkNvT0/H5jHwVIgFMSl1BIKldj6+uOs2q67Oi00OXLHFRpq1RL3VQXPePqfzwDLpYDxDuxfmMmY57mGYQySSJBM9HFofQoQlBtc23Iv4eOLVPWZNW5DIOzg9/kjKMpCxlmJG4J8PXfFPgzhifPaZamomlSOVS0rI+k9kCbKCdgWsbseSjzwy1U+TZXTdpFSZdBRtYQyVQDNJ4stxcg+JsNsUs1NsJaxkLswmaZllM8ZVp0ZdQuDbn+uGX2bT0iZo0WZTIixwEjV1Gpf0wyQHLM2pRCyw6JCLNCbKWPLyB525csB8u4cOXcRVSuGOqkk0M1u8AyXB8wfzw3DkLNTcxeZQFJXiaPlmYUYsuV0NRVKrMbxR2Fjy7xsMSNmecRiNYaSjogFKhqmYMefULyxToMtmlgpey7fsREAeyvpNv788X5cqKx6XVEGss5kYD8T6dMXrmdKQmran7Goz2UOqHSKOHSvI8mbf54qxDLUk+2o6iplU37WsnLC9vAADfBungpSdMNRR6lU2WN9Z6+HrhKzGqqXc09XVxU41X7NTZm69d8Ld9AuPw4+4agXL4ly/Nq2oDBIWm1QBR8NjcH5E2GLmdZtLWr9pUyyMV03cnYE4qvLlrK7LVmXR8dgWtfyxAua5anciinlfoey54pszMbmiqIg0y1lMlNQz1MnaozzEEsSRby/G+I69Iql4Go0mlSnqCT2d2LIw3YAjnfHMtU0srQwZf2ljpuzAX+WOlkloqeRcwplp6eQBfs5AXA6fK+OVmU3OfGjLpjTkZnrZY4KehqIbRXSWQqpYDobG4uN8FqzIKyqVTpgQldRLoGPh0thdyyKjWOnllarYw6ZIjHOVvvchrCx8PTDFWcVSLHG8UcY1AjSX3A2574uowYWZmZMZVqWUV4WGkd/p4nHsQ/7U1I2EEe386/rj2DtYGl/USaygBpqOpqs3eKkni1tFBHpYHqqkn8cAeKqnL62emagg0CCMRM7bs4AGkk+NhhhzUxDIOH4sxj1xTqys6bmM2BB8x4jwwK4jpUhpXpYKbs+ypkrCb3upOnby3vjA6Vj3FJ9n/FTWzkMhEXqaQJdLXB3GLAdSxv1uMDY5wALH1x2JHaVdAJv0G98eg1TM4neZTIacxi5JZSDa3rjUckq4K7K6fK8kiVkCKksthp5b+pO+MpVZKuQQRKutrhbm1jhnPGtXQ0sVPBSPDUIgEhYae9a1xbnyxT6pcjAaBLGFlUkuZp3uktDwDWUcEZSqjpZS3Zm3KwYWH8uEPjnLJuJZcsrMrkQwinCFV5ra21vHnf0xf4F9oU8DSQZuyskrXLWvsfLrbw6jHWb8ObCt4Ur0WiqDrFPN8CehPT1HgMJFpRPMZWsk8iUKRZshyappMyljlljdo0dGALxECxPUbgHfwwztMjwR1CPIuYVVKXkZjs4KKNvM2F/G2EdMmqhXa85LPHHaQQU6bMelzYdbXODcGfCTN5YJStxSsixodlbUlh9AcQrFsoreSy1jMcYopamkDdrVhRIsYQStpA0knYG2O3y+GuTR7pK4jidogB3ka/5YmybjDIKeMUsolEwQXvYhivh64GVef0Uk8RpzKGIAQE8zbcm31xoi+ZnmDp63MconEFE0USqp1NGveud+8T18sBMzzD3ucvOzPX3RmlaTbSOdxbwxYkrFndveHZlLuWZGuzG/THM+W5fVSxJQdtFI9gXqDc+JAA28dziuodyZdJTGBUoQ5XLUL28MYVfEuLH5Yt0lDURmVlMKpILcgb/AIbYmlgqcvmiharWZWUlVQBTsQOeDU8lLPl9SsEaCengLu6ObHcANztfn9cAFyWRDbJjoWIAETy5ik8ErqVmK2k3UjyF7/8A5guGSWpannjiLlLMyi9x4G/PAZKuKTM5OwXTGRqVL8iDvufX0xZpoaerneSaWSV3U6BYIVAPevbwO2AfGzG4ePKqCvcuGCOihENIyoFUt2LbrbqfLc44bvRjUbnxHjgdWdpl9bDHE2qKVCrdodRsfAnBBAeyQHooxGNSsYzBjICN+Z+uPYktj2GwJNmmQZhPBFSUsEbxwqTA0kijS5FixF/p54jq8qq8v4PrRmMKvKlNJErLIHkIYiw2vtc3t5YZgqjcjYbY6AK2Kk4qJ8OZaGva74/9iG6nV4mEGhmTbsJvA/Yk/wBMW8t9+y+bt6aKYOeV4SeXyxtis43Dtf8AzHH25tuzfXGpQlaze0wlqaqLs3u8rFibns2F7m/hj7NBNJKHFJUFgou0kbG/4Y3YAhr6mHh3jjoM2od9iDf7x5Y6vU675mEikqxUCKSnnAFwCsRsptsdhghl0Na4iMclXTSu+h2CtbpY28P0xst2K3R25cmO3M4+hizFbkC3QnAFLG8IOV4mQ5lS53FUvHU5jVzKptdQ1mGKnDtIwz6EVMMqQ7k9pdAbDlqONqGq19bbjc354H55QvmFOiJZisokGo7XAIP544LpE5nLcxHr4ab/AGjomowhV9OtUl1C97c8NNRl8FUgR4DEBc9yUXBI5jbpfEK5DUBhIY4Sw5EkC34Ytfs2rVRfTb/PjtbeIAVZGmSZakiEtL2YADR3vqt11XuL88EaSLLKOZJaaExyJurAkkbYqiiqlIACH/qx0aWrF7CK/L4xgfmhmvM7zGlo8yqlqauWZiI+z0WFiDz5DFaPLqGmgqIqU6Vmh7Hct3RzB+WJTS1xAsIj/wBYxGaSvJtpjv8A5xviKYTiVMFTZIy1MdRSyQlge8rahfBFqRAsLQw08ckYsxT75PM8tsfWo8wtdey52+PHXueYbh+zA/zY6mk6hBtXlNTU1UMzVAVIxYp474lqYqpSBDFEwv8Afe1h8sXPc6sdY/m+PhpKzcWh/wBYxGkye4R5lLRUDYAfIjHsW/dKn+Kn/wBYx7HaTO7h9z//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pic>
        <p:nvPicPr>
          <p:cNvPr id="117766" name="Picture 6" descr="montacargas como desplazador horizontal"/>
          <p:cNvPicPr>
            <a:picLocks noChangeAspect="1" noChangeArrowheads="1"/>
          </p:cNvPicPr>
          <p:nvPr/>
        </p:nvPicPr>
        <p:blipFill>
          <a:blip r:embed="rId2" cstate="print"/>
          <a:srcRect/>
          <a:stretch>
            <a:fillRect/>
          </a:stretch>
        </p:blipFill>
        <p:spPr bwMode="auto">
          <a:xfrm>
            <a:off x="1524000" y="304800"/>
            <a:ext cx="7239000" cy="6373371"/>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 b="1" dirty="0" smtClean="0">
                <a:solidFill>
                  <a:schemeClr val="accent6">
                    <a:lumMod val="75000"/>
                  </a:schemeClr>
                </a:solidFill>
                <a:latin typeface="Broadway" pitchFamily="82" charset="0"/>
              </a:rPr>
              <a:t>MONTACARGAS DE MUELLE ACTUALIZADOS</a:t>
            </a:r>
            <a:endParaRPr lang="es-CO" dirty="0">
              <a:solidFill>
                <a:schemeClr val="accent6">
                  <a:lumMod val="75000"/>
                </a:schemeClr>
              </a:solidFill>
              <a:latin typeface="Broadway" pitchFamily="82" charset="0"/>
            </a:endParaRPr>
          </a:p>
        </p:txBody>
      </p:sp>
      <p:sp>
        <p:nvSpPr>
          <p:cNvPr id="3" name="2 Marcador de contenido"/>
          <p:cNvSpPr>
            <a:spLocks noGrp="1"/>
          </p:cNvSpPr>
          <p:nvPr>
            <p:ph idx="1"/>
          </p:nvPr>
        </p:nvSpPr>
        <p:spPr>
          <a:xfrm>
            <a:off x="1143000" y="1447800"/>
            <a:ext cx="7790688" cy="5257800"/>
          </a:xfrm>
        </p:spPr>
        <p:txBody>
          <a:bodyPr>
            <a:normAutofit lnSpcReduction="10000"/>
          </a:bodyPr>
          <a:lstStyle/>
          <a:p>
            <a:pPr algn="just">
              <a:buNone/>
            </a:pPr>
            <a:r>
              <a:rPr lang="es-ES" dirty="0" smtClean="0"/>
              <a:t>Los montacargas de muelle actualizados poseen lo más avanzado y novedoso en tecnología a disposición, para efectuar las operaciones de carga, transporte y descarga de mercadería y evitar las diferencias de altura entre los camiones de transporte y los negocios, depósitos y mercados. Gracias a que poseen tecnología avanzada en sus estructuras proporcionan la máxima calidad en servicio con seguridad, rentabilidad y rapidez. </a:t>
            </a:r>
            <a:endParaRPr lang="es-CO"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CO"/>
          </a:p>
        </p:txBody>
      </p:sp>
      <p:sp>
        <p:nvSpPr>
          <p:cNvPr id="3" name="2 Marcador de contenido"/>
          <p:cNvSpPr>
            <a:spLocks noGrp="1"/>
          </p:cNvSpPr>
          <p:nvPr>
            <p:ph idx="1"/>
          </p:nvPr>
        </p:nvSpPr>
        <p:spPr/>
        <p:txBody>
          <a:bodyPr/>
          <a:lstStyle/>
          <a:p>
            <a:pPr algn="just">
              <a:buNone/>
            </a:pPr>
            <a:r>
              <a:rPr lang="es-ES" dirty="0" smtClean="0"/>
              <a:t>Existen diversos modelos de montacargas de muelle, también conocidos como muelles de carga. Los montacargas de muelle actualizados se fabrican en diferentes materiales para evitar la corrosión de los mismos según la función que se les dará con su uso.</a:t>
            </a:r>
            <a:endParaRPr lang="es-CO" dirty="0" smtClean="0"/>
          </a:p>
          <a:p>
            <a:endParaRPr lang="es-CO"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CO" dirty="0">
                <a:solidFill>
                  <a:srgbClr val="002060"/>
                </a:solidFill>
                <a:latin typeface="Broadway" pitchFamily="82" charset="0"/>
              </a:rPr>
              <a:t>QUE ES UN </a:t>
            </a:r>
            <a:r>
              <a:rPr lang="es-CO" dirty="0" smtClean="0">
                <a:solidFill>
                  <a:srgbClr val="002060"/>
                </a:solidFill>
                <a:latin typeface="Broadway" pitchFamily="82" charset="0"/>
              </a:rPr>
              <a:t>MONTACARGA</a:t>
            </a:r>
            <a:endParaRPr lang="es-ES" dirty="0">
              <a:solidFill>
                <a:srgbClr val="002060"/>
              </a:solidFill>
              <a:latin typeface="Broadway" pitchFamily="82" charset="0"/>
            </a:endParaRPr>
          </a:p>
        </p:txBody>
      </p:sp>
      <p:sp>
        <p:nvSpPr>
          <p:cNvPr id="3" name="2 Marcador de contenido"/>
          <p:cNvSpPr>
            <a:spLocks noGrp="1"/>
          </p:cNvSpPr>
          <p:nvPr>
            <p:ph idx="1"/>
          </p:nvPr>
        </p:nvSpPr>
        <p:spPr/>
        <p:txBody>
          <a:bodyPr>
            <a:normAutofit lnSpcReduction="10000"/>
          </a:bodyPr>
          <a:lstStyle/>
          <a:p>
            <a:pPr algn="just">
              <a:buNone/>
            </a:pPr>
            <a:r>
              <a:rPr lang="es-CO" dirty="0"/>
              <a:t>Es un vehículo de uso rudo e industrial, el cual se utiliza en almacenes, oficinas y tiendas de autoservicio para transportar tarimas con mercancías,  aguanta cargas pesadas, que ningún grupo de personas podría soportar por sí misma, y ahorra horas de trabajo, pues se traslada un peso considerable de una sola vez en lugar de ir dividiendo el contenido de las tarimas por partes o </a:t>
            </a:r>
            <a:r>
              <a:rPr lang="es-CO" dirty="0" smtClean="0"/>
              <a:t>secciones.</a:t>
            </a:r>
            <a:endParaRPr lang="es-E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CO"/>
          </a:p>
        </p:txBody>
      </p:sp>
      <p:sp>
        <p:nvSpPr>
          <p:cNvPr id="3" name="2 Marcador de contenido"/>
          <p:cNvSpPr>
            <a:spLocks noGrp="1"/>
          </p:cNvSpPr>
          <p:nvPr>
            <p:ph idx="1"/>
          </p:nvPr>
        </p:nvSpPr>
        <p:spPr>
          <a:xfrm>
            <a:off x="1219200" y="457200"/>
            <a:ext cx="7714488" cy="6096000"/>
          </a:xfrm>
        </p:spPr>
        <p:txBody>
          <a:bodyPr>
            <a:normAutofit fontScale="92500" lnSpcReduction="10000"/>
          </a:bodyPr>
          <a:lstStyle/>
          <a:p>
            <a:pPr algn="just">
              <a:buNone/>
            </a:pPr>
            <a:r>
              <a:rPr lang="es-ES" dirty="0" smtClean="0"/>
              <a:t>Estos materiales pueden ser acero inoxidable, galvanizado, acero pintado, o un a combinación de varios de ellos. El modelo más común y utilizado de montacargas de muelle actualizados es el que posee una rampa hidráulica que se eleva hasta la altura necesaria para levantar las cargas, conocido como muelle de carga con rampa hidráulica. La rampa posee una extensión, como una especie de delantal, que se abre y se extiende para situarse por encima del vehículo. La única y pequeña desventaja de este muelle es que precisa de un andén con un desnivel para su funcionamiento óptimo.</a:t>
            </a:r>
            <a:endParaRPr lang="es-CO" dirty="0" smtClean="0"/>
          </a:p>
          <a:p>
            <a:endParaRPr lang="es-CO"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834" name="Picture 2" descr="montacargas de muelle actualizados"/>
          <p:cNvPicPr>
            <a:picLocks noChangeAspect="1" noChangeArrowheads="1"/>
          </p:cNvPicPr>
          <p:nvPr/>
        </p:nvPicPr>
        <p:blipFill>
          <a:blip r:embed="rId2" cstate="print"/>
          <a:srcRect/>
          <a:stretch>
            <a:fillRect/>
          </a:stretch>
        </p:blipFill>
        <p:spPr bwMode="auto">
          <a:xfrm>
            <a:off x="1600200" y="152400"/>
            <a:ext cx="6629400" cy="6527409"/>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 b="1" dirty="0" smtClean="0">
                <a:solidFill>
                  <a:schemeClr val="accent6">
                    <a:lumMod val="75000"/>
                  </a:schemeClr>
                </a:solidFill>
                <a:latin typeface="Broadway" pitchFamily="82" charset="0"/>
              </a:rPr>
              <a:t>MONTACARGAS DE MUELLE</a:t>
            </a:r>
            <a:endParaRPr lang="es-CO" dirty="0">
              <a:solidFill>
                <a:schemeClr val="accent6">
                  <a:lumMod val="75000"/>
                </a:schemeClr>
              </a:solidFill>
              <a:latin typeface="Broadway" pitchFamily="82" charset="0"/>
            </a:endParaRPr>
          </a:p>
        </p:txBody>
      </p:sp>
      <p:sp>
        <p:nvSpPr>
          <p:cNvPr id="3" name="2 Marcador de contenido"/>
          <p:cNvSpPr>
            <a:spLocks noGrp="1"/>
          </p:cNvSpPr>
          <p:nvPr>
            <p:ph idx="1"/>
          </p:nvPr>
        </p:nvSpPr>
        <p:spPr>
          <a:xfrm>
            <a:off x="1143000" y="1447800"/>
            <a:ext cx="7790688" cy="5105400"/>
          </a:xfrm>
        </p:spPr>
        <p:txBody>
          <a:bodyPr>
            <a:normAutofit fontScale="92500" lnSpcReduction="10000"/>
          </a:bodyPr>
          <a:lstStyle/>
          <a:p>
            <a:pPr algn="just">
              <a:buNone/>
            </a:pPr>
            <a:r>
              <a:rPr lang="es-ES" dirty="0" smtClean="0"/>
              <a:t>Los montacargas de muelle son una de las opciones más buscadas por los clientes que necesitan un medio por el cual elevar grandes cantidades de peso hacia un nivel superior al del suelo, por este motivo, los montacargas de muelle pueden catalogarse como una de las opciones que mas </a:t>
            </a:r>
            <a:r>
              <a:rPr lang="es-ES" dirty="0" err="1" smtClean="0"/>
              <a:t>redituabilidad</a:t>
            </a:r>
            <a:r>
              <a:rPr lang="es-ES" dirty="0" smtClean="0"/>
              <a:t> dan y progreso aportan a este negocio independiente que tantos frutos da a la industria que los produce y desarrolla de forma cotidiana. </a:t>
            </a:r>
            <a:endParaRPr lang="es-CO"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CO"/>
          </a:p>
        </p:txBody>
      </p:sp>
      <p:sp>
        <p:nvSpPr>
          <p:cNvPr id="3" name="2 Marcador de contenido"/>
          <p:cNvSpPr>
            <a:spLocks noGrp="1"/>
          </p:cNvSpPr>
          <p:nvPr>
            <p:ph idx="1"/>
          </p:nvPr>
        </p:nvSpPr>
        <p:spPr>
          <a:xfrm>
            <a:off x="1143000" y="1447800"/>
            <a:ext cx="7790688" cy="5105400"/>
          </a:xfrm>
        </p:spPr>
        <p:txBody>
          <a:bodyPr>
            <a:normAutofit/>
          </a:bodyPr>
          <a:lstStyle/>
          <a:p>
            <a:pPr algn="just">
              <a:buNone/>
            </a:pPr>
            <a:r>
              <a:rPr lang="es-ES" dirty="0" smtClean="0"/>
              <a:t>Por otro lado, para poder comprender la importancia y las funciones positivas que tienen este tipo de montacargas es preciso sumergirnos dentro de la mentalidad de la industria que los produce y que hace realidad el hecho de que los montacargas de muelle tengan la popularidad y la utilidad que hoy en día tienen para justamente poder manejar cargas de cualquier tipo.</a:t>
            </a:r>
            <a:endParaRPr lang="es-CO" dirty="0" smtClean="0"/>
          </a:p>
          <a:p>
            <a:endParaRPr lang="es-CO"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930" name="Picture 2" descr="autoelevadores de muelle"/>
          <p:cNvPicPr>
            <a:picLocks noChangeAspect="1" noChangeArrowheads="1"/>
          </p:cNvPicPr>
          <p:nvPr/>
        </p:nvPicPr>
        <p:blipFill>
          <a:blip r:embed="rId2" cstate="print"/>
          <a:srcRect/>
          <a:stretch>
            <a:fillRect/>
          </a:stretch>
        </p:blipFill>
        <p:spPr bwMode="auto">
          <a:xfrm>
            <a:off x="1752600" y="228600"/>
            <a:ext cx="6477000" cy="6377354"/>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 b="1" dirty="0" smtClean="0"/>
              <a:t> </a:t>
            </a:r>
            <a:r>
              <a:rPr lang="es-ES" dirty="0" smtClean="0">
                <a:solidFill>
                  <a:schemeClr val="accent6">
                    <a:lumMod val="75000"/>
                  </a:schemeClr>
                </a:solidFill>
                <a:effectLst/>
                <a:latin typeface="Broadway" pitchFamily="82" charset="0"/>
              </a:rPr>
              <a:t>MONTACARGAS DE OBRAS</a:t>
            </a:r>
            <a:endParaRPr lang="es-CO" dirty="0">
              <a:solidFill>
                <a:schemeClr val="accent6">
                  <a:lumMod val="75000"/>
                </a:schemeClr>
              </a:solidFill>
              <a:effectLst/>
              <a:latin typeface="Broadway" pitchFamily="82" charset="0"/>
            </a:endParaRPr>
          </a:p>
        </p:txBody>
      </p:sp>
      <p:sp>
        <p:nvSpPr>
          <p:cNvPr id="3" name="2 Marcador de contenido"/>
          <p:cNvSpPr>
            <a:spLocks noGrp="1"/>
          </p:cNvSpPr>
          <p:nvPr>
            <p:ph idx="1"/>
          </p:nvPr>
        </p:nvSpPr>
        <p:spPr>
          <a:xfrm>
            <a:off x="1143000" y="1447800"/>
            <a:ext cx="7790688" cy="5181600"/>
          </a:xfrm>
        </p:spPr>
        <p:txBody>
          <a:bodyPr>
            <a:normAutofit lnSpcReduction="10000"/>
          </a:bodyPr>
          <a:lstStyle/>
          <a:p>
            <a:pPr algn="just">
              <a:buNone/>
            </a:pPr>
            <a:r>
              <a:rPr lang="es-ES" dirty="0" smtClean="0"/>
              <a:t>Los montacargas de obras a diferencia de lo que muchos sin demasiada experiencia puedan imaginar son los encargados de realizar cualquier traslado de materiales o de personal, en las edificaciones que tienen más de generalmente 2 o 3 pisos por sobre el nivel del suelo y las tareas que desarrollan son significativas ya que sin este mecanismo de traslado desde un lugar hacia el otro seria lisa y llanamente imposible de realizar. </a:t>
            </a:r>
            <a:endParaRPr lang="es-CO"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CO"/>
          </a:p>
        </p:txBody>
      </p:sp>
      <p:sp>
        <p:nvSpPr>
          <p:cNvPr id="3" name="2 Marcador de contenido"/>
          <p:cNvSpPr>
            <a:spLocks noGrp="1"/>
          </p:cNvSpPr>
          <p:nvPr>
            <p:ph idx="1"/>
          </p:nvPr>
        </p:nvSpPr>
        <p:spPr>
          <a:xfrm>
            <a:off x="1219200" y="1447800"/>
            <a:ext cx="7714488" cy="5257800"/>
          </a:xfrm>
        </p:spPr>
        <p:txBody>
          <a:bodyPr>
            <a:normAutofit fontScale="92500" lnSpcReduction="10000"/>
          </a:bodyPr>
          <a:lstStyle/>
          <a:p>
            <a:pPr algn="just">
              <a:buNone/>
            </a:pPr>
            <a:r>
              <a:rPr lang="es-ES" dirty="0" smtClean="0"/>
              <a:t>Suelen ser los más buscados por las edificaciones nuevas y que están asociadas a un gran número de pisos ya que los montacargas de obras son la mejor opción a la hora de manejar el orden y la administración de los recursos desde la base en el nivel cero de la edificación hacia los superiores moviendo esa carga de peso en materiales desde una área de trabajo hacia la otra, dando una comodidad que no cualquier mecanismo puede aportar a un trabajo de este tipo.</a:t>
            </a:r>
            <a:endParaRPr lang="es-CO" dirty="0" smtClean="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002" name="Picture 2" descr="montacargas de obras"/>
          <p:cNvPicPr>
            <a:picLocks noChangeAspect="1" noChangeArrowheads="1"/>
          </p:cNvPicPr>
          <p:nvPr/>
        </p:nvPicPr>
        <p:blipFill>
          <a:blip r:embed="rId2" cstate="print"/>
          <a:srcRect/>
          <a:stretch>
            <a:fillRect/>
          </a:stretch>
        </p:blipFill>
        <p:spPr bwMode="auto">
          <a:xfrm>
            <a:off x="1752600" y="228600"/>
            <a:ext cx="6477000" cy="6377354"/>
          </a:xfrm>
          <a:prstGeom prst="rect">
            <a:avLst/>
          </a:prstGeo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85800" y="274638"/>
            <a:ext cx="8247888" cy="1143000"/>
          </a:xfrm>
        </p:spPr>
        <p:txBody>
          <a:bodyPr>
            <a:normAutofit fontScale="90000"/>
          </a:bodyPr>
          <a:lstStyle/>
          <a:p>
            <a:pPr algn="ctr"/>
            <a:r>
              <a:rPr lang="es-CO" dirty="0" smtClean="0">
                <a:solidFill>
                  <a:schemeClr val="accent6">
                    <a:lumMod val="75000"/>
                  </a:schemeClr>
                </a:solidFill>
                <a:effectLst/>
                <a:latin typeface="Broadway" pitchFamily="82" charset="0"/>
              </a:rPr>
              <a:t>MONTACARGAS DIESEL DE 6000 LBS</a:t>
            </a:r>
            <a:endParaRPr lang="es-CO" dirty="0">
              <a:solidFill>
                <a:schemeClr val="accent6">
                  <a:lumMod val="75000"/>
                </a:schemeClr>
              </a:solidFill>
              <a:effectLst/>
              <a:latin typeface="Broadway" pitchFamily="82" charset="0"/>
            </a:endParaRPr>
          </a:p>
        </p:txBody>
      </p:sp>
      <p:sp>
        <p:nvSpPr>
          <p:cNvPr id="3" name="2 Marcador de contenido"/>
          <p:cNvSpPr>
            <a:spLocks noGrp="1"/>
          </p:cNvSpPr>
          <p:nvPr>
            <p:ph idx="1"/>
          </p:nvPr>
        </p:nvSpPr>
        <p:spPr/>
        <p:txBody>
          <a:bodyPr/>
          <a:lstStyle/>
          <a:p>
            <a:pPr algn="just">
              <a:buNone/>
            </a:pPr>
            <a:r>
              <a:rPr lang="es-CO" dirty="0" smtClean="0"/>
              <a:t>Los montacargas diesel de 6000 lbs. son aquellas camionetas que suelen transportar cosas que en este caso pueden llegar a ser hasta 6000 libras. Estos montacargas suelen utilizar diesel como combustible por lo que también se les otorga este nombre. </a:t>
            </a:r>
            <a:endParaRPr lang="es-CO"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CO"/>
          </a:p>
        </p:txBody>
      </p:sp>
      <p:sp>
        <p:nvSpPr>
          <p:cNvPr id="3" name="2 Marcador de contenido"/>
          <p:cNvSpPr>
            <a:spLocks noGrp="1"/>
          </p:cNvSpPr>
          <p:nvPr>
            <p:ph idx="1"/>
          </p:nvPr>
        </p:nvSpPr>
        <p:spPr>
          <a:xfrm>
            <a:off x="1435608" y="457200"/>
            <a:ext cx="7498080" cy="6172200"/>
          </a:xfrm>
        </p:spPr>
        <p:txBody>
          <a:bodyPr>
            <a:normAutofit fontScale="92500" lnSpcReduction="10000"/>
          </a:bodyPr>
          <a:lstStyle/>
          <a:p>
            <a:pPr algn="just">
              <a:buNone/>
            </a:pPr>
            <a:r>
              <a:rPr lang="es-ES" dirty="0" smtClean="0"/>
              <a:t>Hay que tener en cuenta que se utilizan para transportar cosas de gran peso por lo que se los suele ver con mucha frecuencia en lugares donde se reparan autos o también en lugares donde se deben desembarcar cosas. </a:t>
            </a:r>
          </a:p>
          <a:p>
            <a:pPr algn="just"/>
            <a:endParaRPr lang="es-ES" dirty="0" smtClean="0"/>
          </a:p>
          <a:p>
            <a:pPr algn="just">
              <a:buNone/>
            </a:pPr>
            <a:r>
              <a:rPr lang="es-ES" dirty="0" smtClean="0"/>
              <a:t>Estos montacargas no solo ayudan a transportar cosas de gran peso sino que cuando se deben mover muchas cosas ayuda a aumentar la velocidad del trabajo ya que este pequeño móvil puede llegar alcanzar una velocidad razonable para poder transportar las cosas.</a:t>
            </a:r>
            <a:endParaRPr lang="es-CO"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p:txBody>
          <a:bodyPr/>
          <a:lstStyle/>
          <a:p>
            <a:endParaRPr lang="es-ES"/>
          </a:p>
        </p:txBody>
      </p:sp>
      <p:sp>
        <p:nvSpPr>
          <p:cNvPr id="6" name="5 Marcador de contenido"/>
          <p:cNvSpPr>
            <a:spLocks noGrp="1"/>
          </p:cNvSpPr>
          <p:nvPr>
            <p:ph idx="1"/>
          </p:nvPr>
        </p:nvSpPr>
        <p:spPr/>
        <p:txBody>
          <a:bodyPr>
            <a:normAutofit lnSpcReduction="10000"/>
          </a:bodyPr>
          <a:lstStyle/>
          <a:p>
            <a:pPr algn="just">
              <a:buNone/>
            </a:pPr>
            <a:r>
              <a:rPr lang="es-CO" dirty="0"/>
              <a:t>Los montacargas son técnicamente pesados vehículos de metal o de acero que están elaborados por una plataforma que desliza por una guía lateral o vertical rígida o bien por dos guías rígidas paralelas, ambas unidas a la estructura, y se utilizan para subir o bajar </a:t>
            </a:r>
            <a:r>
              <a:rPr lang="es-CO" dirty="0" smtClean="0"/>
              <a:t>materiales pesados</a:t>
            </a:r>
            <a:r>
              <a:rPr lang="es-CO" dirty="0"/>
              <a:t>. </a:t>
            </a:r>
            <a:br>
              <a:rPr lang="es-CO" dirty="0"/>
            </a:br>
            <a:r>
              <a:rPr lang="es-CO" dirty="0"/>
              <a:t/>
            </a:r>
            <a:br>
              <a:rPr lang="es-CO" dirty="0"/>
            </a:br>
            <a:endParaRPr lang="es-E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CO"/>
          </a:p>
        </p:txBody>
      </p:sp>
      <p:sp>
        <p:nvSpPr>
          <p:cNvPr id="3" name="2 Marcador de contenido"/>
          <p:cNvSpPr>
            <a:spLocks noGrp="1"/>
          </p:cNvSpPr>
          <p:nvPr>
            <p:ph idx="1"/>
          </p:nvPr>
        </p:nvSpPr>
        <p:spPr/>
        <p:txBody>
          <a:bodyPr/>
          <a:lstStyle/>
          <a:p>
            <a:pPr algn="just">
              <a:buNone/>
            </a:pPr>
            <a:r>
              <a:rPr lang="es-CO" dirty="0" smtClean="0"/>
              <a:t>Los</a:t>
            </a:r>
            <a:r>
              <a:rPr lang="es-CO" b="1" dirty="0" smtClean="0"/>
              <a:t> </a:t>
            </a:r>
            <a:r>
              <a:rPr lang="es-CO" dirty="0" smtClean="0"/>
              <a:t>montacargas diesel de 6000 lbs. suelen verse con mucha frecuencia en aeropuertos ya que pueden ser utilizados para poder transportar equipaje. Además estos sirven para poder ayudar al avión a llevar repuestos hacia él cuando el avión tiene un problema se lo puede llevar hasta allá conduciendo este pequeño móvil. </a:t>
            </a:r>
          </a:p>
          <a:p>
            <a:pPr>
              <a:buNone/>
            </a:pPr>
            <a:endParaRPr lang="es-CO"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074" name="Picture 2" descr="montacargas diesel de 6000 libras"/>
          <p:cNvPicPr>
            <a:picLocks noChangeAspect="1" noChangeArrowheads="1"/>
          </p:cNvPicPr>
          <p:nvPr/>
        </p:nvPicPr>
        <p:blipFill>
          <a:blip r:embed="rId2" cstate="print"/>
          <a:srcRect/>
          <a:stretch>
            <a:fillRect/>
          </a:stretch>
        </p:blipFill>
        <p:spPr bwMode="auto">
          <a:xfrm>
            <a:off x="1905000" y="228600"/>
            <a:ext cx="6400800" cy="6302326"/>
          </a:xfrm>
          <a:prstGeom prst="rect">
            <a:avLst/>
          </a:prstGeom>
          <a:noFill/>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dirty="0" smtClean="0">
                <a:solidFill>
                  <a:schemeClr val="accent6">
                    <a:lumMod val="75000"/>
                  </a:schemeClr>
                </a:solidFill>
                <a:effectLst/>
                <a:latin typeface="Broadway" pitchFamily="82" charset="0"/>
              </a:rPr>
              <a:t>MONTACARGAS MANUAL</a:t>
            </a:r>
            <a:endParaRPr lang="es-CO" dirty="0">
              <a:solidFill>
                <a:schemeClr val="accent6">
                  <a:lumMod val="75000"/>
                </a:schemeClr>
              </a:solidFill>
              <a:effectLst/>
              <a:latin typeface="Broadway" pitchFamily="82" charset="0"/>
            </a:endParaRPr>
          </a:p>
        </p:txBody>
      </p:sp>
      <p:sp>
        <p:nvSpPr>
          <p:cNvPr id="3" name="2 Marcador de contenido"/>
          <p:cNvSpPr>
            <a:spLocks noGrp="1"/>
          </p:cNvSpPr>
          <p:nvPr>
            <p:ph idx="1"/>
          </p:nvPr>
        </p:nvSpPr>
        <p:spPr/>
        <p:txBody>
          <a:bodyPr/>
          <a:lstStyle/>
          <a:p>
            <a:pPr algn="just">
              <a:buNone/>
            </a:pPr>
            <a:r>
              <a:rPr lang="es-ES" dirty="0" smtClean="0"/>
              <a:t>Un montacargas manual dentro de la industria de la construcción y las edificaciones significa una herramienta por la cual se pueden transportar grandes cantidad de pesos y elementos, necesarios para poder continuar con la labor que se desarrolla.</a:t>
            </a:r>
            <a:endParaRPr lang="es-CO"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CO"/>
          </a:p>
        </p:txBody>
      </p:sp>
      <p:sp>
        <p:nvSpPr>
          <p:cNvPr id="3" name="2 Marcador de contenido"/>
          <p:cNvSpPr>
            <a:spLocks noGrp="1"/>
          </p:cNvSpPr>
          <p:nvPr>
            <p:ph idx="1"/>
          </p:nvPr>
        </p:nvSpPr>
        <p:spPr>
          <a:xfrm>
            <a:off x="1295400" y="914400"/>
            <a:ext cx="7638288" cy="5334000"/>
          </a:xfrm>
        </p:spPr>
        <p:txBody>
          <a:bodyPr>
            <a:normAutofit/>
          </a:bodyPr>
          <a:lstStyle/>
          <a:p>
            <a:pPr algn="just">
              <a:buNone/>
            </a:pPr>
            <a:r>
              <a:rPr lang="es-ES" dirty="0" smtClean="0"/>
              <a:t>Por este motivo es que un montacargas manual cobra una dimensión importante dentro de las construcciones de más de 1 piso de alto por sobre el nivel del suelo, debido a que son muy funcionales, prácticos y por sobre todas las cosas útiles y seguros para quienes regularmente tienen la tarea de moverlos desde un lugar hacia el otro donde se los necesite.</a:t>
            </a:r>
            <a:endParaRPr lang="es-CO" dirty="0" smtClean="0"/>
          </a:p>
          <a:p>
            <a:endParaRPr lang="es-CO"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5170" name="Picture 2" descr="autoelevador manual"/>
          <p:cNvPicPr>
            <a:picLocks noChangeAspect="1" noChangeArrowheads="1"/>
          </p:cNvPicPr>
          <p:nvPr/>
        </p:nvPicPr>
        <p:blipFill>
          <a:blip r:embed="rId2" cstate="print"/>
          <a:srcRect/>
          <a:stretch>
            <a:fillRect/>
          </a:stretch>
        </p:blipFill>
        <p:spPr bwMode="auto">
          <a:xfrm>
            <a:off x="1828800" y="304800"/>
            <a:ext cx="6477000" cy="6377354"/>
          </a:xfrm>
          <a:prstGeom prst="rect">
            <a:avLst/>
          </a:prstGeom>
          <a:noFill/>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 dirty="0" smtClean="0">
                <a:solidFill>
                  <a:schemeClr val="accent6">
                    <a:lumMod val="75000"/>
                  </a:schemeClr>
                </a:solidFill>
                <a:effectLst/>
                <a:latin typeface="Broadway" pitchFamily="82" charset="0"/>
              </a:rPr>
              <a:t>MONTACARGAS MECANICO</a:t>
            </a:r>
            <a:endParaRPr lang="es-CO" dirty="0">
              <a:solidFill>
                <a:schemeClr val="accent6">
                  <a:lumMod val="75000"/>
                </a:schemeClr>
              </a:solidFill>
              <a:effectLst/>
              <a:latin typeface="Broadway" pitchFamily="82" charset="0"/>
            </a:endParaRPr>
          </a:p>
        </p:txBody>
      </p:sp>
      <p:sp>
        <p:nvSpPr>
          <p:cNvPr id="3" name="2 Marcador de contenido"/>
          <p:cNvSpPr>
            <a:spLocks noGrp="1"/>
          </p:cNvSpPr>
          <p:nvPr>
            <p:ph idx="1"/>
          </p:nvPr>
        </p:nvSpPr>
        <p:spPr/>
        <p:txBody>
          <a:bodyPr>
            <a:normAutofit fontScale="92500" lnSpcReduction="10000"/>
          </a:bodyPr>
          <a:lstStyle/>
          <a:p>
            <a:pPr algn="just">
              <a:buNone/>
            </a:pPr>
            <a:r>
              <a:rPr lang="es-ES" dirty="0" smtClean="0"/>
              <a:t>Uno de los modelos más conocidos de montacargas que vamos a encontrarnos en el mercado, son los montacargas mecánicos. Los montacargas mecánicos datan de muchísimos años, pero el hecho de ser muy antiguos no implica que hayan sido dejados de ser usados, ya que son de los montacargas más efectivos en distintos rubros, generalmente en los que trabajan con mucho peso. Ahora bien, qué es lo que es un montacargas mecánico. </a:t>
            </a:r>
            <a:endParaRPr lang="es-CO" dirty="0" smtClean="0"/>
          </a:p>
          <a:p>
            <a:endParaRPr lang="es-CO"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CO" dirty="0"/>
          </a:p>
        </p:txBody>
      </p:sp>
      <p:sp>
        <p:nvSpPr>
          <p:cNvPr id="3" name="2 Marcador de contenido"/>
          <p:cNvSpPr>
            <a:spLocks noGrp="1"/>
          </p:cNvSpPr>
          <p:nvPr>
            <p:ph idx="1"/>
          </p:nvPr>
        </p:nvSpPr>
        <p:spPr>
          <a:xfrm>
            <a:off x="1435608" y="1066800"/>
            <a:ext cx="7498080" cy="5486400"/>
          </a:xfrm>
        </p:spPr>
        <p:txBody>
          <a:bodyPr>
            <a:normAutofit/>
          </a:bodyPr>
          <a:lstStyle/>
          <a:p>
            <a:pPr algn="just">
              <a:buNone/>
            </a:pPr>
            <a:r>
              <a:rPr lang="es-ES" dirty="0" smtClean="0"/>
              <a:t>Podemos definir al montacargas mecánico desde muchísimos puntos. Por ejemplo, es un montacargas de lo más convencional que podamos imaginar. Un montacargas mecánico esta compuesto por muy pocas partes, pero aunque tenga pocas partes, cada una de ellas es igual de importante, y si faltara podemos decir que el montacargas sería total y completamente inútil.</a:t>
            </a:r>
            <a:endParaRPr lang="es-CO"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CO"/>
          </a:p>
        </p:txBody>
      </p:sp>
      <p:sp>
        <p:nvSpPr>
          <p:cNvPr id="3" name="2 Marcador de contenido"/>
          <p:cNvSpPr>
            <a:spLocks noGrp="1"/>
          </p:cNvSpPr>
          <p:nvPr>
            <p:ph idx="1"/>
          </p:nvPr>
        </p:nvSpPr>
        <p:spPr/>
        <p:txBody>
          <a:bodyPr/>
          <a:lstStyle/>
          <a:p>
            <a:pPr algn="just">
              <a:buNone/>
            </a:pPr>
            <a:r>
              <a:rPr lang="es-ES" dirty="0" smtClean="0"/>
              <a:t>Esta compuesto principalmente por una cadena de eslabones o por una cadena de rodillos, deben tener un mango (los que son manuales) para así poder agarrarlos, y en su extremidad, es decir la que va a cargar con todo el peso debe tener un gancho.</a:t>
            </a:r>
            <a:endParaRPr lang="es-CO" dirty="0" smtClean="0"/>
          </a:p>
          <a:p>
            <a:pPr>
              <a:buNone/>
            </a:pPr>
            <a:endParaRPr lang="es-CO"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8242" name="Picture 2" descr="montacargas mecanico"/>
          <p:cNvPicPr>
            <a:picLocks noChangeAspect="1" noChangeArrowheads="1"/>
          </p:cNvPicPr>
          <p:nvPr/>
        </p:nvPicPr>
        <p:blipFill>
          <a:blip r:embed="rId2" cstate="print"/>
          <a:srcRect/>
          <a:stretch>
            <a:fillRect/>
          </a:stretch>
        </p:blipFill>
        <p:spPr bwMode="auto">
          <a:xfrm>
            <a:off x="1676400" y="304800"/>
            <a:ext cx="6400800" cy="6302326"/>
          </a:xfrm>
          <a:prstGeom prst="rect">
            <a:avLst/>
          </a:prstGeom>
          <a:noFill/>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447800" y="274638"/>
            <a:ext cx="7543800" cy="1143000"/>
          </a:xfrm>
        </p:spPr>
        <p:txBody>
          <a:bodyPr>
            <a:normAutofit fontScale="90000"/>
          </a:bodyPr>
          <a:lstStyle/>
          <a:p>
            <a:pPr algn="ctr"/>
            <a:r>
              <a:rPr lang="es-ES" dirty="0" smtClean="0">
                <a:solidFill>
                  <a:schemeClr val="accent6">
                    <a:lumMod val="75000"/>
                  </a:schemeClr>
                </a:solidFill>
                <a:effectLst/>
                <a:latin typeface="Broadway" pitchFamily="82" charset="0"/>
              </a:rPr>
              <a:t>MONTACARGAS PARA PERSONAS</a:t>
            </a:r>
            <a:endParaRPr lang="es-CO" dirty="0">
              <a:solidFill>
                <a:schemeClr val="accent6">
                  <a:lumMod val="75000"/>
                </a:schemeClr>
              </a:solidFill>
              <a:effectLst/>
              <a:latin typeface="Broadway" pitchFamily="82" charset="0"/>
            </a:endParaRPr>
          </a:p>
        </p:txBody>
      </p:sp>
      <p:sp>
        <p:nvSpPr>
          <p:cNvPr id="3" name="2 Marcador de contenido"/>
          <p:cNvSpPr>
            <a:spLocks noGrp="1"/>
          </p:cNvSpPr>
          <p:nvPr>
            <p:ph idx="1"/>
          </p:nvPr>
        </p:nvSpPr>
        <p:spPr/>
        <p:txBody>
          <a:bodyPr/>
          <a:lstStyle/>
          <a:p>
            <a:pPr algn="just">
              <a:buNone/>
            </a:pPr>
            <a:r>
              <a:rPr lang="es-ES" dirty="0" smtClean="0"/>
              <a:t>En este párrafo en particular hablaremos de los montacargas para personas, sus diferentes modelos y principales usos. Cuando hablamos de los montacargas para personas podemos referirnos tanto a los montacargas que son manejados en forma de vehículo por personas, así como también a los montacargas que se dedican al transporte de personas. </a:t>
            </a:r>
            <a:endParaRPr lang="es-CO"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CO" b="1" dirty="0">
                <a:solidFill>
                  <a:srgbClr val="002060"/>
                </a:solidFill>
                <a:latin typeface="Broadway" pitchFamily="82" charset="0"/>
              </a:rPr>
              <a:t>FUNCIONAMIENTO DE UN </a:t>
            </a:r>
            <a:r>
              <a:rPr lang="es-CO" b="1" dirty="0" smtClean="0">
                <a:solidFill>
                  <a:srgbClr val="002060"/>
                </a:solidFill>
                <a:latin typeface="Broadway" pitchFamily="82" charset="0"/>
              </a:rPr>
              <a:t>MONTACARGA</a:t>
            </a:r>
            <a:endParaRPr lang="es-ES" dirty="0">
              <a:solidFill>
                <a:srgbClr val="002060"/>
              </a:solidFill>
              <a:latin typeface="Broadway" pitchFamily="82" charset="0"/>
            </a:endParaRPr>
          </a:p>
        </p:txBody>
      </p:sp>
      <p:sp>
        <p:nvSpPr>
          <p:cNvPr id="3" name="2 Marcador de contenido"/>
          <p:cNvSpPr>
            <a:spLocks noGrp="1"/>
          </p:cNvSpPr>
          <p:nvPr>
            <p:ph idx="1"/>
          </p:nvPr>
        </p:nvSpPr>
        <p:spPr/>
        <p:txBody>
          <a:bodyPr/>
          <a:lstStyle/>
          <a:p>
            <a:pPr algn="just">
              <a:buNone/>
            </a:pPr>
            <a:r>
              <a:rPr lang="es-CO" dirty="0"/>
              <a:t>El funcionamiento de montacargas es muy simple, ya que es una cuestión de lógica básica para lograr que el vehículo no se caiga por llevar cargas muy pesadas, se equipara el peso de la carga en la parte posterior, y de esta manera logramos que el vehículo encuentre un equilibrio perfecto de pesos que le permita avanzar sin problemas. </a:t>
            </a:r>
            <a:endParaRPr lang="es-E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CO"/>
          </a:p>
        </p:txBody>
      </p:sp>
      <p:sp>
        <p:nvSpPr>
          <p:cNvPr id="3" name="2 Marcador de contenido"/>
          <p:cNvSpPr>
            <a:spLocks noGrp="1"/>
          </p:cNvSpPr>
          <p:nvPr>
            <p:ph idx="1"/>
          </p:nvPr>
        </p:nvSpPr>
        <p:spPr/>
        <p:txBody>
          <a:bodyPr/>
          <a:lstStyle/>
          <a:p>
            <a:pPr algn="just">
              <a:buNone/>
            </a:pPr>
            <a:r>
              <a:rPr lang="es-ES" dirty="0" smtClean="0"/>
              <a:t>Como todos sabemos los montacargas son estructuras utilizadas para el movimiento vertical de todo tipo de cargas, y decimos vertical ya que los mismos cuentan con estructuras especialmente hechas para hacer que la carga que sostienen ascienda y descienda, esta estructura varia según el montacargas del cual estemos hablando.</a:t>
            </a:r>
            <a:endParaRPr lang="es-CO" dirty="0" smtClean="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2338" name="Picture 2" descr="montacargas para personas"/>
          <p:cNvPicPr>
            <a:picLocks noChangeAspect="1" noChangeArrowheads="1"/>
          </p:cNvPicPr>
          <p:nvPr/>
        </p:nvPicPr>
        <p:blipFill>
          <a:blip r:embed="rId2" cstate="print"/>
          <a:srcRect/>
          <a:stretch>
            <a:fillRect/>
          </a:stretch>
        </p:blipFill>
        <p:spPr bwMode="auto">
          <a:xfrm>
            <a:off x="1752600" y="228600"/>
            <a:ext cx="6553200" cy="6448352"/>
          </a:xfrm>
          <a:prstGeom prst="rect">
            <a:avLst/>
          </a:prstGeom>
          <a:noFill/>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CO" sz="3800" b="1" dirty="0">
                <a:solidFill>
                  <a:srgbClr val="002060"/>
                </a:solidFill>
                <a:latin typeface="Broadway" pitchFamily="82" charset="0"/>
              </a:rPr>
              <a:t>MONTACARGAS AUTOMÁTICOS</a:t>
            </a:r>
            <a:endParaRPr lang="es-ES" sz="3800" dirty="0">
              <a:solidFill>
                <a:srgbClr val="002060"/>
              </a:solidFill>
              <a:latin typeface="Broadway" pitchFamily="82" charset="0"/>
            </a:endParaRPr>
          </a:p>
        </p:txBody>
      </p:sp>
      <p:sp>
        <p:nvSpPr>
          <p:cNvPr id="3" name="2 Marcador de contenido"/>
          <p:cNvSpPr>
            <a:spLocks noGrp="1"/>
          </p:cNvSpPr>
          <p:nvPr>
            <p:ph idx="1"/>
          </p:nvPr>
        </p:nvSpPr>
        <p:spPr>
          <a:xfrm>
            <a:off x="457200" y="1600200"/>
            <a:ext cx="8229600" cy="4953000"/>
          </a:xfrm>
        </p:spPr>
        <p:txBody>
          <a:bodyPr>
            <a:normAutofit fontScale="85000" lnSpcReduction="10000"/>
          </a:bodyPr>
          <a:lstStyle/>
          <a:p>
            <a:pPr algn="just">
              <a:buNone/>
            </a:pPr>
            <a:r>
              <a:rPr lang="es-CO" dirty="0"/>
              <a:t>Los montacargas son vehículos que cuentan con la estructura para transportar ya se de un lado a otro, o de manera vertical, cargas de toda clase, aunque dependiendo del montacargas que estemos hablando la carga que llevará será de menor o mayor peso. </a:t>
            </a:r>
            <a:endParaRPr lang="es-CO" dirty="0" smtClean="0"/>
          </a:p>
          <a:p>
            <a:pPr algn="just">
              <a:buNone/>
            </a:pPr>
            <a:endParaRPr lang="es-CO" dirty="0" smtClean="0"/>
          </a:p>
          <a:p>
            <a:pPr algn="just">
              <a:buNone/>
            </a:pPr>
            <a:r>
              <a:rPr lang="es-CO" dirty="0" smtClean="0"/>
              <a:t>En </a:t>
            </a:r>
            <a:r>
              <a:rPr lang="es-CO" dirty="0"/>
              <a:t>el caso de los montacargas automáticos se pueden encontrar aquellos que tienen la capacidad de levantar pesos extremadamente pesados como pueden ser hasta tres toneladas, o pesos más pequeños de no más de cien kilos, o cincuenta kilos.</a:t>
            </a:r>
            <a:endParaRPr lang="es-ES" dirty="0"/>
          </a:p>
          <a:p>
            <a:endParaRPr lang="es-ES"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4" name="Picture 2" descr="autoelevadores automaticos"/>
          <p:cNvPicPr>
            <a:picLocks noChangeAspect="1" noChangeArrowheads="1"/>
          </p:cNvPicPr>
          <p:nvPr/>
        </p:nvPicPr>
        <p:blipFill>
          <a:blip r:embed="rId2" cstate="print"/>
          <a:srcRect/>
          <a:stretch>
            <a:fillRect/>
          </a:stretch>
        </p:blipFill>
        <p:spPr bwMode="auto">
          <a:xfrm>
            <a:off x="1600200" y="228600"/>
            <a:ext cx="6400800" cy="6302326"/>
          </a:xfrm>
          <a:prstGeom prst="rect">
            <a:avLst/>
          </a:prstGeom>
          <a:noFill/>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CO" sz="3600" dirty="0">
                <a:solidFill>
                  <a:srgbClr val="002060"/>
                </a:solidFill>
                <a:latin typeface="Broadway" pitchFamily="82" charset="0"/>
              </a:rPr>
              <a:t>MONTACARGAS </a:t>
            </a:r>
            <a:r>
              <a:rPr lang="es-CO" sz="3600" dirty="0" smtClean="0">
                <a:solidFill>
                  <a:srgbClr val="002060"/>
                </a:solidFill>
                <a:latin typeface="Broadway" pitchFamily="82" charset="0"/>
              </a:rPr>
              <a:t>AUTOMATIZADOS</a:t>
            </a:r>
            <a:endParaRPr lang="es-ES" sz="3600" dirty="0">
              <a:solidFill>
                <a:srgbClr val="002060"/>
              </a:solidFill>
              <a:latin typeface="Broadway" pitchFamily="82" charset="0"/>
            </a:endParaRPr>
          </a:p>
        </p:txBody>
      </p:sp>
      <p:sp>
        <p:nvSpPr>
          <p:cNvPr id="3" name="2 Marcador de contenido"/>
          <p:cNvSpPr>
            <a:spLocks noGrp="1"/>
          </p:cNvSpPr>
          <p:nvPr>
            <p:ph idx="1"/>
          </p:nvPr>
        </p:nvSpPr>
        <p:spPr/>
        <p:txBody>
          <a:bodyPr/>
          <a:lstStyle/>
          <a:p>
            <a:pPr algn="just">
              <a:buNone/>
            </a:pPr>
            <a:r>
              <a:rPr lang="es-CO" dirty="0"/>
              <a:t>Los montacargas pueden ser manuales o eléctricos. En este último caso existen por un lado los básicos o primarios cuyas funciones no están determinadas por ningún tipo de programa en particular sino que tan sólo obedecen a un comportamiento de respuesta eléctrico basado en la motorización del mismo. </a:t>
            </a:r>
            <a:endParaRPr lang="es-ES"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lstStyle/>
          <a:p>
            <a:pPr algn="just">
              <a:buNone/>
            </a:pPr>
            <a:r>
              <a:rPr lang="es-CO" dirty="0"/>
              <a:t>Y por el otro están los montacargas automatizados cuya programación puede responder a un proyecto de menor nivel o en cambio en el caso de los más sofisticados, a proyectos de mediana o altísima envergadura, dependiendo por supuesto de los requerimientos funcionales al cual deba aplicarse. </a:t>
            </a:r>
            <a:endParaRPr lang="es-ES"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498" name="Picture 2" descr="montacargas automatizados"/>
          <p:cNvPicPr>
            <a:picLocks noChangeAspect="1" noChangeArrowheads="1"/>
          </p:cNvPicPr>
          <p:nvPr/>
        </p:nvPicPr>
        <p:blipFill>
          <a:blip r:embed="rId2" cstate="print"/>
          <a:srcRect/>
          <a:stretch>
            <a:fillRect/>
          </a:stretch>
        </p:blipFill>
        <p:spPr bwMode="auto">
          <a:xfrm>
            <a:off x="1524000" y="228600"/>
            <a:ext cx="6553200" cy="6452382"/>
          </a:xfrm>
          <a:prstGeom prst="rect">
            <a:avLst/>
          </a:prstGeom>
          <a:noFill/>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CO" dirty="0">
                <a:solidFill>
                  <a:srgbClr val="002060"/>
                </a:solidFill>
                <a:latin typeface="Broadway" pitchFamily="82" charset="0"/>
              </a:rPr>
              <a:t>MONTACARGAS DE </a:t>
            </a:r>
            <a:r>
              <a:rPr lang="es-CO" dirty="0" smtClean="0">
                <a:solidFill>
                  <a:srgbClr val="002060"/>
                </a:solidFill>
                <a:latin typeface="Broadway" pitchFamily="82" charset="0"/>
              </a:rPr>
              <a:t>BARCO</a:t>
            </a:r>
            <a:endParaRPr lang="es-ES" dirty="0">
              <a:solidFill>
                <a:srgbClr val="002060"/>
              </a:solidFill>
              <a:latin typeface="Broadway" pitchFamily="82" charset="0"/>
            </a:endParaRPr>
          </a:p>
        </p:txBody>
      </p:sp>
      <p:sp>
        <p:nvSpPr>
          <p:cNvPr id="3" name="2 Marcador de contenido"/>
          <p:cNvSpPr>
            <a:spLocks noGrp="1"/>
          </p:cNvSpPr>
          <p:nvPr>
            <p:ph idx="1"/>
          </p:nvPr>
        </p:nvSpPr>
        <p:spPr/>
        <p:txBody>
          <a:bodyPr>
            <a:normAutofit lnSpcReduction="10000"/>
          </a:bodyPr>
          <a:lstStyle/>
          <a:p>
            <a:pPr algn="just">
              <a:buNone/>
            </a:pPr>
            <a:r>
              <a:rPr lang="es-CO" dirty="0"/>
              <a:t>Este instrumento ha sido utilizado por muchísimos años en los barcos, ya que tengamos en cuenta que estos son de los medios de transportes mas viejos de la humanidad, solo mencionando que Colon descubrió América y llego en un barco, es un dato suficiente para darnos cuenta de la magnitud y por sobre todas las cosas de la antigüedad que tienen estos gigantes.</a:t>
            </a:r>
            <a:endParaRPr lang="es-ES"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522" name="Picture 2" descr="autoelevador de barco"/>
          <p:cNvPicPr>
            <a:picLocks noChangeAspect="1" noChangeArrowheads="1"/>
          </p:cNvPicPr>
          <p:nvPr/>
        </p:nvPicPr>
        <p:blipFill>
          <a:blip r:embed="rId2" cstate="print"/>
          <a:srcRect/>
          <a:stretch>
            <a:fillRect/>
          </a:stretch>
        </p:blipFill>
        <p:spPr bwMode="auto">
          <a:xfrm>
            <a:off x="1524000" y="152400"/>
            <a:ext cx="6629400" cy="6527409"/>
          </a:xfrm>
          <a:prstGeom prst="rect">
            <a:avLst/>
          </a:prstGeom>
          <a:noFill/>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dirty="0" smtClean="0">
                <a:solidFill>
                  <a:srgbClr val="002060"/>
                </a:solidFill>
                <a:latin typeface="Broadway" pitchFamily="82" charset="0"/>
              </a:rPr>
              <a:t>MONTACARGAS DE PIE</a:t>
            </a:r>
            <a:endParaRPr lang="es-ES" dirty="0"/>
          </a:p>
        </p:txBody>
      </p:sp>
      <p:sp>
        <p:nvSpPr>
          <p:cNvPr id="3" name="2 Marcador de contenido"/>
          <p:cNvSpPr>
            <a:spLocks noGrp="1"/>
          </p:cNvSpPr>
          <p:nvPr>
            <p:ph idx="1"/>
          </p:nvPr>
        </p:nvSpPr>
        <p:spPr/>
        <p:txBody>
          <a:bodyPr/>
          <a:lstStyle/>
          <a:p>
            <a:pPr algn="just">
              <a:buNone/>
            </a:pPr>
            <a:r>
              <a:rPr lang="es-CO" dirty="0"/>
              <a:t>Los montacargas de pie así como todos los tipos de montacargas desempeñan una función básica, por la cual se acceden a comprarlos que es la capacidad de poder elevar una cierta cantidad de peso por sobre el nivel del suelo para lograr ordenarlos dentro de un recinto o lugar a conservar. </a:t>
            </a:r>
            <a:endParaRPr lang="es-E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normAutofit/>
          </a:bodyPr>
          <a:lstStyle/>
          <a:p>
            <a:pPr algn="just">
              <a:buNone/>
            </a:pPr>
            <a:r>
              <a:rPr lang="es-CO" dirty="0"/>
              <a:t>Otro elemento importante en el funcionamiento de montacargas es el par de horquillas que contiene, las mismas son unas barreras en las cuales se deposita la carga a transportar, estas horquillas además se encuentran unidas al vehículo con un sistema móvil que permite ascender o descender la carga que contienen sin ningún tipo de problemas.</a:t>
            </a:r>
            <a:endParaRPr lang="es-ES" dirty="0"/>
          </a:p>
          <a:p>
            <a:endParaRPr lang="es-E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endParaRPr lang="es-ES" dirty="0">
              <a:solidFill>
                <a:srgbClr val="002060"/>
              </a:solidFill>
              <a:latin typeface="Broadway" pitchFamily="82" charset="0"/>
            </a:endParaRPr>
          </a:p>
        </p:txBody>
      </p:sp>
      <p:sp>
        <p:nvSpPr>
          <p:cNvPr id="3" name="2 Marcador de contenido"/>
          <p:cNvSpPr>
            <a:spLocks noGrp="1"/>
          </p:cNvSpPr>
          <p:nvPr>
            <p:ph idx="1"/>
          </p:nvPr>
        </p:nvSpPr>
        <p:spPr/>
        <p:txBody>
          <a:bodyPr/>
          <a:lstStyle/>
          <a:p>
            <a:pPr algn="just">
              <a:buNone/>
            </a:pPr>
            <a:r>
              <a:rPr lang="es-CO" dirty="0" smtClean="0"/>
              <a:t>Los </a:t>
            </a:r>
            <a:r>
              <a:rPr lang="es-CO" dirty="0"/>
              <a:t>montacargas de pie son lisa y llanamente maquinas con motores que tienen capacidad móvil extremadamente libre en cuanto a las direcciones que se pueden manejar que tienen como punto a favor que poseen un bajo consumo respecto de otros métodos de elevación de pesos abundantes y por sobre todas las cosas de muy fácil maniobrabilidad.</a:t>
            </a:r>
            <a:endParaRPr lang="es-ES" dirty="0"/>
          </a:p>
          <a:p>
            <a:endParaRPr lang="es-ES"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546" name="Picture 2" descr="montacargas de pie"/>
          <p:cNvPicPr>
            <a:picLocks noChangeAspect="1" noChangeArrowheads="1"/>
          </p:cNvPicPr>
          <p:nvPr/>
        </p:nvPicPr>
        <p:blipFill>
          <a:blip r:embed="rId2" cstate="print"/>
          <a:srcRect/>
          <a:stretch>
            <a:fillRect/>
          </a:stretch>
        </p:blipFill>
        <p:spPr bwMode="auto">
          <a:xfrm>
            <a:off x="1447800" y="330591"/>
            <a:ext cx="6629400" cy="6527409"/>
          </a:xfrm>
          <a:prstGeom prst="rect">
            <a:avLst/>
          </a:prstGeom>
          <a:noFill/>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dirty="0">
                <a:solidFill>
                  <a:srgbClr val="002060"/>
                </a:solidFill>
                <a:latin typeface="Broadway" pitchFamily="82" charset="0"/>
              </a:rPr>
              <a:t>MONTACARGAS FIJO</a:t>
            </a:r>
            <a:endParaRPr lang="es-ES" dirty="0">
              <a:solidFill>
                <a:srgbClr val="002060"/>
              </a:solidFill>
              <a:latin typeface="Broadway" pitchFamily="82" charset="0"/>
            </a:endParaRPr>
          </a:p>
        </p:txBody>
      </p:sp>
      <p:sp>
        <p:nvSpPr>
          <p:cNvPr id="3" name="2 Marcador de contenido"/>
          <p:cNvSpPr>
            <a:spLocks noGrp="1"/>
          </p:cNvSpPr>
          <p:nvPr>
            <p:ph idx="1"/>
          </p:nvPr>
        </p:nvSpPr>
        <p:spPr/>
        <p:txBody>
          <a:bodyPr>
            <a:normAutofit lnSpcReduction="10000"/>
          </a:bodyPr>
          <a:lstStyle/>
          <a:p>
            <a:pPr algn="just">
              <a:buNone/>
            </a:pPr>
            <a:r>
              <a:rPr lang="es-CO" dirty="0"/>
              <a:t>Un montacargas es un </a:t>
            </a:r>
            <a:r>
              <a:rPr lang="es-CO" dirty="0" smtClean="0"/>
              <a:t>vehículo </a:t>
            </a:r>
            <a:r>
              <a:rPr lang="es-CO" dirty="0"/>
              <a:t>utilizado para el transporte de cargas, tal y como indica su nombre, y son muy utilizados en las industrias del almacenamiento, o en cualquier otra industria ya que su función principal es la movilización, tanto de un lado hacia otro como también de arriba para abajo, y ordenamiento de todo tipo de cargas, que pueden ser mercaderías, o no.</a:t>
            </a:r>
            <a:endParaRPr lang="es-ES"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a:xfrm>
            <a:off x="457200" y="1600200"/>
            <a:ext cx="8229600" cy="4953000"/>
          </a:xfrm>
        </p:spPr>
        <p:txBody>
          <a:bodyPr>
            <a:normAutofit lnSpcReduction="10000"/>
          </a:bodyPr>
          <a:lstStyle/>
          <a:p>
            <a:pPr algn="just">
              <a:buNone/>
            </a:pPr>
            <a:r>
              <a:rPr lang="es-CO" dirty="0"/>
              <a:t>Un montacargas fijo cuenta con la característica de que no puede desplazar cargas de un lado hacia otro, como sucede con el montacargas regular que funciona al igual que un </a:t>
            </a:r>
            <a:r>
              <a:rPr lang="es-CO" dirty="0" smtClean="0"/>
              <a:t>vehículo </a:t>
            </a:r>
            <a:r>
              <a:rPr lang="es-CO" dirty="0"/>
              <a:t>regular solo que tiene un elemento de contrapeso en su parte trasera, y en la parte delantera cuenta con horquillas en las cuales se coloca una tarima donde se posiciona la carga a transportar, y el peso de la misma es equilibrado por el peso del contrapeso ya mencionado.</a:t>
            </a:r>
            <a:endParaRPr lang="es-ES" dirty="0"/>
          </a:p>
          <a:p>
            <a:endParaRPr lang="es-ES"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570" name="Picture 2" descr="autoelevador estable"/>
          <p:cNvPicPr>
            <a:picLocks noChangeAspect="1" noChangeArrowheads="1"/>
          </p:cNvPicPr>
          <p:nvPr/>
        </p:nvPicPr>
        <p:blipFill>
          <a:blip r:embed="rId2" cstate="print"/>
          <a:srcRect/>
          <a:stretch>
            <a:fillRect/>
          </a:stretch>
        </p:blipFill>
        <p:spPr bwMode="auto">
          <a:xfrm>
            <a:off x="1600200" y="228600"/>
            <a:ext cx="6553200" cy="6452382"/>
          </a:xfrm>
          <a:prstGeom prst="rect">
            <a:avLst/>
          </a:prstGeom>
          <a:noFill/>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28600"/>
            <a:ext cx="8031480" cy="1143000"/>
          </a:xfrm>
        </p:spPr>
        <p:txBody>
          <a:bodyPr>
            <a:normAutofit fontScale="90000"/>
          </a:bodyPr>
          <a:lstStyle/>
          <a:p>
            <a:r>
              <a:rPr lang="es-CO" dirty="0" smtClean="0">
                <a:solidFill>
                  <a:srgbClr val="002060"/>
                </a:solidFill>
                <a:latin typeface="Broadway" pitchFamily="82" charset="0"/>
              </a:rPr>
              <a:t>MONTACARGAS HIDRAULICOS</a:t>
            </a:r>
            <a:endParaRPr lang="es-ES" dirty="0">
              <a:solidFill>
                <a:srgbClr val="002060"/>
              </a:solidFill>
              <a:latin typeface="Broadway" pitchFamily="82" charset="0"/>
            </a:endParaRPr>
          </a:p>
        </p:txBody>
      </p:sp>
      <p:sp>
        <p:nvSpPr>
          <p:cNvPr id="3" name="2 Marcador de contenido"/>
          <p:cNvSpPr>
            <a:spLocks noGrp="1"/>
          </p:cNvSpPr>
          <p:nvPr>
            <p:ph idx="1"/>
          </p:nvPr>
        </p:nvSpPr>
        <p:spPr>
          <a:xfrm>
            <a:off x="457200" y="1600200"/>
            <a:ext cx="8229600" cy="5029200"/>
          </a:xfrm>
        </p:spPr>
        <p:txBody>
          <a:bodyPr>
            <a:normAutofit lnSpcReduction="10000"/>
          </a:bodyPr>
          <a:lstStyle/>
          <a:p>
            <a:pPr algn="just">
              <a:buNone/>
            </a:pPr>
            <a:r>
              <a:rPr lang="es-CO" dirty="0"/>
              <a:t>Los montacargas hidráulicos son tan eficientes debido a sus componentes. Un pistón hidráulico, una central hidráulica, caja de válvulas, una </a:t>
            </a:r>
            <a:r>
              <a:rPr lang="es-CO" dirty="0" err="1"/>
              <a:t>arcatina</a:t>
            </a:r>
            <a:r>
              <a:rPr lang="es-CO" dirty="0" smtClean="0"/>
              <a:t>, </a:t>
            </a:r>
            <a:r>
              <a:rPr lang="es-CO" dirty="0" err="1"/>
              <a:t>bastago</a:t>
            </a:r>
            <a:r>
              <a:rPr lang="es-CO" dirty="0"/>
              <a:t> y guarnición. </a:t>
            </a:r>
            <a:endParaRPr lang="es-CO" dirty="0" smtClean="0"/>
          </a:p>
          <a:p>
            <a:pPr algn="just">
              <a:buNone/>
            </a:pPr>
            <a:endParaRPr lang="es-CO" dirty="0" smtClean="0"/>
          </a:p>
          <a:p>
            <a:pPr algn="just">
              <a:buNone/>
            </a:pPr>
            <a:r>
              <a:rPr lang="es-CO" dirty="0"/>
              <a:t>los montacargas hidráulicos soportan mas peso que el eléctrico y el domestico, la mayoría de los montacargas hidráulicos son para uso industrial o bien suelen utilizarse con frecuencia en construcciones.</a:t>
            </a:r>
            <a:endParaRPr lang="es-ES" dirty="0"/>
          </a:p>
          <a:p>
            <a:endParaRPr lang="es-ES"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4" name="Picture 2" descr="montacargas hidraulicos"/>
          <p:cNvPicPr>
            <a:picLocks noChangeAspect="1" noChangeArrowheads="1"/>
          </p:cNvPicPr>
          <p:nvPr/>
        </p:nvPicPr>
        <p:blipFill>
          <a:blip r:embed="rId2" cstate="print"/>
          <a:srcRect/>
          <a:stretch>
            <a:fillRect/>
          </a:stretch>
        </p:blipFill>
        <p:spPr bwMode="auto">
          <a:xfrm>
            <a:off x="1600200" y="228600"/>
            <a:ext cx="6553200" cy="6452382"/>
          </a:xfrm>
          <a:prstGeom prst="rect">
            <a:avLst/>
          </a:prstGeom>
          <a:noFill/>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CO" dirty="0">
                <a:solidFill>
                  <a:srgbClr val="002060"/>
                </a:solidFill>
                <a:latin typeface="Broadway" pitchFamily="82" charset="0"/>
              </a:rPr>
              <a:t>MONTACARGAS TORTUGAS</a:t>
            </a:r>
            <a:endParaRPr lang="es-ES" dirty="0">
              <a:solidFill>
                <a:srgbClr val="002060"/>
              </a:solidFill>
              <a:latin typeface="Broadway" pitchFamily="82" charset="0"/>
            </a:endParaRPr>
          </a:p>
        </p:txBody>
      </p:sp>
      <p:sp>
        <p:nvSpPr>
          <p:cNvPr id="3" name="2 Marcador de contenido"/>
          <p:cNvSpPr>
            <a:spLocks noGrp="1"/>
          </p:cNvSpPr>
          <p:nvPr>
            <p:ph idx="1"/>
          </p:nvPr>
        </p:nvSpPr>
        <p:spPr/>
        <p:txBody>
          <a:bodyPr/>
          <a:lstStyle/>
          <a:p>
            <a:pPr algn="just">
              <a:buNone/>
            </a:pPr>
            <a:r>
              <a:rPr lang="es-CO" dirty="0"/>
              <a:t>los montacargas tortugas también llamados tortugas de cargas, decimos que son muy importantes ya que años atrás este tipo de tareas se realizan a mano, lo que implicaba que es trabajo sea cansador y esto llevaba a provocar lesiones en los trabajadores. </a:t>
            </a:r>
            <a:endParaRPr lang="es-ES" dirty="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82562"/>
          </a:xfrm>
        </p:spPr>
        <p:txBody>
          <a:bodyPr>
            <a:normAutofit fontScale="90000"/>
          </a:bodyPr>
          <a:lstStyle/>
          <a:p>
            <a:endParaRPr lang="es-ES" dirty="0"/>
          </a:p>
        </p:txBody>
      </p:sp>
      <p:sp>
        <p:nvSpPr>
          <p:cNvPr id="3" name="2 Marcador de contenido"/>
          <p:cNvSpPr>
            <a:spLocks noGrp="1"/>
          </p:cNvSpPr>
          <p:nvPr>
            <p:ph idx="1"/>
          </p:nvPr>
        </p:nvSpPr>
        <p:spPr>
          <a:xfrm>
            <a:off x="457200" y="457200"/>
            <a:ext cx="8229600" cy="6248400"/>
          </a:xfrm>
        </p:spPr>
        <p:txBody>
          <a:bodyPr>
            <a:normAutofit fontScale="92500" lnSpcReduction="10000"/>
          </a:bodyPr>
          <a:lstStyle/>
          <a:p>
            <a:pPr algn="just">
              <a:buNone/>
            </a:pPr>
            <a:r>
              <a:rPr lang="es-CO" dirty="0"/>
              <a:t>Las características principales de los montacargas tortugas es que poseen sistemas de alta capacidad y calidad, bajo perfil y fricción, estos principalmente son utilizados para mover cargas voluminosas y pesadas. </a:t>
            </a:r>
            <a:endParaRPr lang="es-CO" dirty="0" smtClean="0"/>
          </a:p>
          <a:p>
            <a:pPr algn="just">
              <a:buNone/>
            </a:pPr>
            <a:endParaRPr lang="es-CO" dirty="0" smtClean="0"/>
          </a:p>
          <a:p>
            <a:pPr algn="just">
              <a:buNone/>
            </a:pPr>
            <a:r>
              <a:rPr lang="es-CO" dirty="0"/>
              <a:t>Una de las ventajas que poseen los montacargas tortugas lo mencionamos recién es su gran capacidad de carga hasta 7 toneladas es capaz de transportar, su gran capacidad se debe a que esta compuesta por material de acero de alta dureza principalmente los rodillos que son los que cumplen con la función del movimiento del montacargas.</a:t>
            </a:r>
            <a:endParaRPr lang="es-ES" dirty="0"/>
          </a:p>
          <a:p>
            <a:endParaRPr lang="es-ES" dirty="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618" name="Picture 2" descr="montacargas tortugas"/>
          <p:cNvPicPr>
            <a:picLocks noChangeAspect="1" noChangeArrowheads="1"/>
          </p:cNvPicPr>
          <p:nvPr/>
        </p:nvPicPr>
        <p:blipFill>
          <a:blip r:embed="rId2" cstate="print"/>
          <a:srcRect/>
          <a:stretch>
            <a:fillRect/>
          </a:stretch>
        </p:blipFill>
        <p:spPr bwMode="auto">
          <a:xfrm>
            <a:off x="1447800" y="228600"/>
            <a:ext cx="6400800" cy="6302326"/>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montacargasIndex"/>
          <p:cNvPicPr>
            <a:picLocks noChangeAspect="1" noChangeArrowheads="1"/>
          </p:cNvPicPr>
          <p:nvPr/>
        </p:nvPicPr>
        <p:blipFill>
          <a:blip r:embed="rId2" cstate="print"/>
          <a:srcRect/>
          <a:stretch>
            <a:fillRect/>
          </a:stretch>
        </p:blipFill>
        <p:spPr bwMode="auto">
          <a:xfrm>
            <a:off x="1524000" y="685800"/>
            <a:ext cx="7391400" cy="5715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CO" sz="3600" dirty="0">
                <a:solidFill>
                  <a:srgbClr val="002060"/>
                </a:solidFill>
                <a:latin typeface="Broadway" pitchFamily="82" charset="0"/>
              </a:rPr>
              <a:t>MONTACARGAS TRILATERALES</a:t>
            </a:r>
            <a:endParaRPr lang="es-ES" sz="3600" dirty="0">
              <a:solidFill>
                <a:srgbClr val="002060"/>
              </a:solidFill>
              <a:latin typeface="Broadway" pitchFamily="82" charset="0"/>
            </a:endParaRPr>
          </a:p>
        </p:txBody>
      </p:sp>
      <p:sp>
        <p:nvSpPr>
          <p:cNvPr id="3" name="2 Marcador de contenido"/>
          <p:cNvSpPr>
            <a:spLocks noGrp="1"/>
          </p:cNvSpPr>
          <p:nvPr>
            <p:ph idx="1"/>
          </p:nvPr>
        </p:nvSpPr>
        <p:spPr/>
        <p:txBody>
          <a:bodyPr/>
          <a:lstStyle/>
          <a:p>
            <a:pPr algn="just">
              <a:buNone/>
            </a:pPr>
            <a:r>
              <a:rPr lang="es-CO" dirty="0"/>
              <a:t>Algunos tipos de montacargas trilaterales están fuertemente equipados con un mástil de varias etapas de acuerdo a las necesidades del usuario y un muy robusto cabezal de torreta. </a:t>
            </a:r>
            <a:endParaRPr lang="es-ES"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411162"/>
          </a:xfrm>
        </p:spPr>
        <p:txBody>
          <a:bodyPr>
            <a:normAutofit fontScale="90000"/>
          </a:bodyPr>
          <a:lstStyle/>
          <a:p>
            <a:endParaRPr lang="es-ES" dirty="0"/>
          </a:p>
        </p:txBody>
      </p:sp>
      <p:sp>
        <p:nvSpPr>
          <p:cNvPr id="3" name="2 Marcador de contenido"/>
          <p:cNvSpPr>
            <a:spLocks noGrp="1"/>
          </p:cNvSpPr>
          <p:nvPr>
            <p:ph idx="1"/>
          </p:nvPr>
        </p:nvSpPr>
        <p:spPr>
          <a:xfrm>
            <a:off x="457200" y="762000"/>
            <a:ext cx="8229600" cy="5364163"/>
          </a:xfrm>
        </p:spPr>
        <p:txBody>
          <a:bodyPr>
            <a:normAutofit/>
          </a:bodyPr>
          <a:lstStyle/>
          <a:p>
            <a:pPr algn="just">
              <a:buNone/>
            </a:pPr>
            <a:r>
              <a:rPr lang="es-CO" dirty="0"/>
              <a:t>La gran ventaja que tienen estos tipos de montacargas trilaterales radica en que no les hace falta girar en el corredor resultando de ese modo perfecto para el trabajo en lugares estrechos lo cual es algo muy beneficioso considerando que hoy en día generalmente se busca diseñar la estructura de una empresa intentando maximizar el rinde de los espacios con el fin de reducir costos los más posible en la medida que se pueda. </a:t>
            </a:r>
            <a:endParaRPr lang="es-ES" dirty="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2" name="Picture 2" descr="montacargas trilaterales"/>
          <p:cNvPicPr>
            <a:picLocks noChangeAspect="1" noChangeArrowheads="1"/>
          </p:cNvPicPr>
          <p:nvPr/>
        </p:nvPicPr>
        <p:blipFill>
          <a:blip r:embed="rId2" cstate="print"/>
          <a:srcRect/>
          <a:stretch>
            <a:fillRect/>
          </a:stretch>
        </p:blipFill>
        <p:spPr bwMode="auto">
          <a:xfrm>
            <a:off x="1371600" y="304800"/>
            <a:ext cx="6553200" cy="6452382"/>
          </a:xfrm>
          <a:prstGeom prst="rect">
            <a:avLst/>
          </a:prstGeom>
          <a:noFill/>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1219200" y="2514600"/>
            <a:ext cx="7406640" cy="1472184"/>
          </a:xfrm>
        </p:spPr>
        <p:txBody>
          <a:bodyPr>
            <a:normAutofit/>
          </a:bodyPr>
          <a:lstStyle/>
          <a:p>
            <a:r>
              <a:rPr lang="es-CO" sz="8000" dirty="0" smtClean="0">
                <a:solidFill>
                  <a:srgbClr val="002060"/>
                </a:solidFill>
                <a:latin typeface="Broadway" pitchFamily="82" charset="0"/>
              </a:rPr>
              <a:t>ESTANTERIA</a:t>
            </a:r>
            <a:endParaRPr lang="es-ES" sz="8000" dirty="0">
              <a:solidFill>
                <a:srgbClr val="002060"/>
              </a:solidFill>
              <a:latin typeface="Broadway" pitchFamily="82" charset="0"/>
            </a:endParaRPr>
          </a:p>
        </p:txBody>
      </p:sp>
      <p:sp>
        <p:nvSpPr>
          <p:cNvPr id="3" name="2 Subtítulo"/>
          <p:cNvSpPr>
            <a:spLocks noGrp="1"/>
          </p:cNvSpPr>
          <p:nvPr>
            <p:ph type="subTitle" idx="1"/>
          </p:nvPr>
        </p:nvSpPr>
        <p:spPr/>
        <p:txBody>
          <a:bodyPr/>
          <a:lstStyle/>
          <a:p>
            <a:endParaRPr lang="es-ES"/>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1371600" y="2514600"/>
            <a:ext cx="7406640" cy="1472184"/>
          </a:xfrm>
        </p:spPr>
        <p:txBody>
          <a:bodyPr>
            <a:normAutofit fontScale="90000"/>
          </a:bodyPr>
          <a:lstStyle/>
          <a:p>
            <a:r>
              <a:rPr lang="es-CO" dirty="0">
                <a:solidFill>
                  <a:schemeClr val="tx1"/>
                </a:solidFill>
              </a:rPr>
              <a:t>Una </a:t>
            </a:r>
            <a:r>
              <a:rPr lang="es-CO" b="1" dirty="0">
                <a:solidFill>
                  <a:schemeClr val="tx1"/>
                </a:solidFill>
              </a:rPr>
              <a:t>estantería</a:t>
            </a:r>
            <a:r>
              <a:rPr lang="es-CO" dirty="0">
                <a:solidFill>
                  <a:schemeClr val="tx1"/>
                </a:solidFill>
              </a:rPr>
              <a:t> es una estructura diseñada para almacenar mercancía</a:t>
            </a:r>
            <a:r>
              <a:rPr lang="es-CO" dirty="0"/>
              <a:t> </a:t>
            </a:r>
            <a:endParaRPr lang="es-ES" dirty="0"/>
          </a:p>
        </p:txBody>
      </p:sp>
      <p:sp>
        <p:nvSpPr>
          <p:cNvPr id="3" name="2 Subtítulo"/>
          <p:cNvSpPr>
            <a:spLocks noGrp="1"/>
          </p:cNvSpPr>
          <p:nvPr>
            <p:ph type="subTitle" idx="1"/>
          </p:nvPr>
        </p:nvSpPr>
        <p:spPr/>
        <p:txBody>
          <a:bodyPr/>
          <a:lstStyle/>
          <a:p>
            <a:endParaRPr lang="es-ES"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1371600" y="2209800"/>
            <a:ext cx="7406640" cy="1472184"/>
          </a:xfrm>
        </p:spPr>
        <p:txBody>
          <a:bodyPr/>
          <a:lstStyle/>
          <a:p>
            <a:r>
              <a:rPr lang="es-CO" dirty="0">
                <a:solidFill>
                  <a:srgbClr val="002060"/>
                </a:solidFill>
                <a:latin typeface="Broadway" pitchFamily="82" charset="0"/>
              </a:rPr>
              <a:t>TIPOS DE ESTANTERIAS</a:t>
            </a:r>
            <a:endParaRPr lang="es-ES" dirty="0">
              <a:solidFill>
                <a:srgbClr val="002060"/>
              </a:solidFill>
              <a:latin typeface="Broadway" pitchFamily="82" charset="0"/>
            </a:endParaRPr>
          </a:p>
        </p:txBody>
      </p:sp>
      <p:sp>
        <p:nvSpPr>
          <p:cNvPr id="4" name="3 Subtítulo"/>
          <p:cNvSpPr>
            <a:spLocks noGrp="1"/>
          </p:cNvSpPr>
          <p:nvPr>
            <p:ph type="subTitle" idx="1"/>
          </p:nvPr>
        </p:nvSpPr>
        <p:spPr/>
        <p:txBody>
          <a:bodyPr/>
          <a:lstStyle/>
          <a:p>
            <a:endParaRPr lang="es-ES" dirty="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52400" y="274638"/>
            <a:ext cx="8781288" cy="1143000"/>
          </a:xfrm>
        </p:spPr>
        <p:txBody>
          <a:bodyPr>
            <a:normAutofit fontScale="90000"/>
          </a:bodyPr>
          <a:lstStyle/>
          <a:p>
            <a:r>
              <a:rPr lang="es-CO" dirty="0">
                <a:solidFill>
                  <a:srgbClr val="002060"/>
                </a:solidFill>
                <a:latin typeface="Broadway" pitchFamily="82" charset="0"/>
              </a:rPr>
              <a:t>ESTANTERÍAS </a:t>
            </a:r>
            <a:r>
              <a:rPr lang="es-CO" dirty="0" smtClean="0">
                <a:solidFill>
                  <a:srgbClr val="002060"/>
                </a:solidFill>
                <a:latin typeface="Broadway" pitchFamily="82" charset="0"/>
              </a:rPr>
              <a:t>CONVENCIONALES</a:t>
            </a:r>
            <a:endParaRPr lang="es-ES" dirty="0">
              <a:solidFill>
                <a:srgbClr val="002060"/>
              </a:solidFill>
              <a:latin typeface="Broadway" pitchFamily="82" charset="0"/>
            </a:endParaRPr>
          </a:p>
        </p:txBody>
      </p:sp>
      <p:sp>
        <p:nvSpPr>
          <p:cNvPr id="3" name="2 Marcador de contenido"/>
          <p:cNvSpPr>
            <a:spLocks noGrp="1"/>
          </p:cNvSpPr>
          <p:nvPr>
            <p:ph idx="1"/>
          </p:nvPr>
        </p:nvSpPr>
        <p:spPr>
          <a:xfrm>
            <a:off x="457200" y="1600200"/>
            <a:ext cx="8229600" cy="5029200"/>
          </a:xfrm>
        </p:spPr>
        <p:txBody>
          <a:bodyPr>
            <a:normAutofit fontScale="92500" lnSpcReduction="10000"/>
          </a:bodyPr>
          <a:lstStyle/>
          <a:p>
            <a:pPr algn="just">
              <a:buNone/>
            </a:pPr>
            <a:r>
              <a:rPr lang="es-CO" dirty="0"/>
              <a:t>Este es el sistema de almacenaje por excelencia. Utilizan como soporte de la Unidad de Carga la paleta. Éste puede tener diferentes dimensiones y serán estas las que determinará la estructura de las estanterías a utilizar</a:t>
            </a:r>
            <a:r>
              <a:rPr lang="es-CO" dirty="0" smtClean="0"/>
              <a:t>.</a:t>
            </a:r>
          </a:p>
          <a:p>
            <a:pPr algn="just">
              <a:buNone/>
            </a:pPr>
            <a:endParaRPr lang="es-ES" dirty="0"/>
          </a:p>
          <a:p>
            <a:pPr algn="just">
              <a:buNone/>
            </a:pPr>
            <a:r>
              <a:rPr lang="es-CO" dirty="0"/>
              <a:t>Es la solución más simple y más utilizada que ofrece acceso directo a todas las paletas. La altura del nivel de carga está simplemente limitada por las dimensiones del edificio y del equipo de manutención utilizado.</a:t>
            </a:r>
            <a:endParaRPr lang="es-ES" dirty="0"/>
          </a:p>
          <a:p>
            <a:endParaRPr lang="es-ES" dirty="0"/>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Imagen" descr="Estantería Convencional"/>
          <p:cNvPicPr/>
          <p:nvPr/>
        </p:nvPicPr>
        <p:blipFill>
          <a:blip r:embed="rId2" cstate="print"/>
          <a:srcRect/>
          <a:stretch>
            <a:fillRect/>
          </a:stretch>
        </p:blipFill>
        <p:spPr bwMode="auto">
          <a:xfrm>
            <a:off x="381000" y="533400"/>
            <a:ext cx="8305800" cy="5943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CO" dirty="0" smtClean="0">
                <a:solidFill>
                  <a:srgbClr val="002060"/>
                </a:solidFill>
                <a:latin typeface="Broadway" pitchFamily="82" charset="0"/>
              </a:rPr>
              <a:t>VENTAJAS</a:t>
            </a:r>
            <a:endParaRPr lang="es-ES" dirty="0"/>
          </a:p>
        </p:txBody>
      </p:sp>
      <p:sp>
        <p:nvSpPr>
          <p:cNvPr id="3" name="2 Marcador de contenido"/>
          <p:cNvSpPr>
            <a:spLocks noGrp="1"/>
          </p:cNvSpPr>
          <p:nvPr>
            <p:ph idx="1"/>
          </p:nvPr>
        </p:nvSpPr>
        <p:spPr>
          <a:xfrm>
            <a:off x="457200" y="1219200"/>
            <a:ext cx="8229600" cy="5410200"/>
          </a:xfrm>
        </p:spPr>
        <p:txBody>
          <a:bodyPr>
            <a:normAutofit fontScale="92500" lnSpcReduction="20000"/>
          </a:bodyPr>
          <a:lstStyle/>
          <a:p>
            <a:pPr algn="just"/>
            <a:r>
              <a:rPr lang="es-CO" dirty="0" smtClean="0"/>
              <a:t>Permite </a:t>
            </a:r>
            <a:r>
              <a:rPr lang="es-CO" dirty="0"/>
              <a:t>un acceso directo a cada </a:t>
            </a:r>
            <a:r>
              <a:rPr lang="es-CO" dirty="0" smtClean="0"/>
              <a:t>unidad</a:t>
            </a:r>
          </a:p>
          <a:p>
            <a:pPr algn="just"/>
            <a:endParaRPr lang="es-ES" dirty="0"/>
          </a:p>
          <a:p>
            <a:pPr algn="just"/>
            <a:r>
              <a:rPr lang="es-CO" dirty="0" smtClean="0"/>
              <a:t>Cada </a:t>
            </a:r>
            <a:r>
              <a:rPr lang="es-CO" dirty="0"/>
              <a:t>mercancía puede tener su lugar, lo que facilita su </a:t>
            </a:r>
            <a:r>
              <a:rPr lang="es-CO" dirty="0" smtClean="0"/>
              <a:t>control</a:t>
            </a:r>
          </a:p>
          <a:p>
            <a:pPr algn="just"/>
            <a:endParaRPr lang="es-ES" dirty="0"/>
          </a:p>
          <a:p>
            <a:pPr algn="just"/>
            <a:r>
              <a:rPr lang="es-CO" dirty="0" smtClean="0"/>
              <a:t>Capacidad </a:t>
            </a:r>
            <a:r>
              <a:rPr lang="es-CO" dirty="0"/>
              <a:t>de adaptarse a todo tipo de cargas, tanto en peso como en </a:t>
            </a:r>
            <a:r>
              <a:rPr lang="es-CO" dirty="0" smtClean="0"/>
              <a:t>volumen</a:t>
            </a:r>
          </a:p>
          <a:p>
            <a:pPr algn="just"/>
            <a:endParaRPr lang="es-ES" dirty="0"/>
          </a:p>
          <a:p>
            <a:pPr algn="just"/>
            <a:r>
              <a:rPr lang="es-CO" dirty="0" smtClean="0"/>
              <a:t>No </a:t>
            </a:r>
            <a:r>
              <a:rPr lang="es-CO" dirty="0"/>
              <a:t>exige que la carga sea </a:t>
            </a:r>
            <a:r>
              <a:rPr lang="es-CO" dirty="0" smtClean="0"/>
              <a:t>apilable</a:t>
            </a:r>
          </a:p>
          <a:p>
            <a:pPr algn="just">
              <a:buNone/>
            </a:pPr>
            <a:endParaRPr lang="es-ES" dirty="0"/>
          </a:p>
          <a:p>
            <a:pPr algn="just"/>
            <a:r>
              <a:rPr lang="es-CO" dirty="0" smtClean="0"/>
              <a:t>Permite </a:t>
            </a:r>
            <a:r>
              <a:rPr lang="es-CO" dirty="0"/>
              <a:t>alcanzar grandes alturas y por tanto mejorar el uso del volumen</a:t>
            </a:r>
            <a:endParaRPr lang="es-ES" dirty="0"/>
          </a:p>
          <a:p>
            <a:endParaRPr lang="es-ES" dirty="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CO" dirty="0"/>
              <a:t> </a:t>
            </a:r>
            <a:r>
              <a:rPr lang="es-ES" dirty="0"/>
              <a:t/>
            </a:r>
            <a:br>
              <a:rPr lang="es-ES" dirty="0"/>
            </a:br>
            <a:r>
              <a:rPr lang="es-CO" dirty="0">
                <a:solidFill>
                  <a:srgbClr val="002060"/>
                </a:solidFill>
                <a:latin typeface="Broadway" pitchFamily="82" charset="0"/>
              </a:rPr>
              <a:t>INCONVENIENTES</a:t>
            </a:r>
            <a:r>
              <a:rPr lang="es-ES" dirty="0"/>
              <a:t/>
            </a:r>
            <a:br>
              <a:rPr lang="es-ES" dirty="0"/>
            </a:br>
            <a:endParaRPr lang="es-ES" dirty="0"/>
          </a:p>
        </p:txBody>
      </p:sp>
      <p:sp>
        <p:nvSpPr>
          <p:cNvPr id="3" name="2 Marcador de contenido"/>
          <p:cNvSpPr>
            <a:spLocks noGrp="1"/>
          </p:cNvSpPr>
          <p:nvPr>
            <p:ph idx="1"/>
          </p:nvPr>
        </p:nvSpPr>
        <p:spPr/>
        <p:txBody>
          <a:bodyPr/>
          <a:lstStyle/>
          <a:p>
            <a:pPr algn="just"/>
            <a:r>
              <a:rPr lang="es-CO" dirty="0" smtClean="0"/>
              <a:t>Si </a:t>
            </a:r>
            <a:r>
              <a:rPr lang="es-CO" dirty="0"/>
              <a:t>la ubicación de mercancías no es caótica el sistema estará siempre vacío</a:t>
            </a:r>
            <a:endParaRPr lang="es-ES" dirty="0"/>
          </a:p>
          <a:p>
            <a:pPr algn="just">
              <a:buNone/>
            </a:pPr>
            <a:endParaRPr lang="es-ES" dirty="0"/>
          </a:p>
          <a:p>
            <a:pPr algn="just"/>
            <a:r>
              <a:rPr lang="es-CO" dirty="0" smtClean="0"/>
              <a:t>Los </a:t>
            </a:r>
            <a:r>
              <a:rPr lang="es-CO" dirty="0"/>
              <a:t>recogedores de pedidos recorren grandes distancias para completar pedidos</a:t>
            </a:r>
            <a:endParaRPr lang="es-ES" dirty="0"/>
          </a:p>
          <a:p>
            <a:pPr algn="just">
              <a:buNone/>
            </a:pPr>
            <a:endParaRPr lang="es-ES" dirty="0"/>
          </a:p>
          <a:p>
            <a:pPr algn="just"/>
            <a:r>
              <a:rPr lang="es-CO" dirty="0" smtClean="0"/>
              <a:t>La </a:t>
            </a:r>
            <a:r>
              <a:rPr lang="es-CO" dirty="0"/>
              <a:t>mayor parte de la superficie se dedica a pasillos con lo que es poco eficiente</a:t>
            </a:r>
            <a:endParaRPr lang="es-ES" dirty="0"/>
          </a:p>
          <a:p>
            <a:endParaRPr lang="es-E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533400" y="2362200"/>
            <a:ext cx="8382000" cy="1472184"/>
          </a:xfrm>
        </p:spPr>
        <p:txBody>
          <a:bodyPr>
            <a:normAutofit/>
          </a:bodyPr>
          <a:lstStyle/>
          <a:p>
            <a:r>
              <a:rPr lang="es-CO" dirty="0">
                <a:solidFill>
                  <a:srgbClr val="002060"/>
                </a:solidFill>
                <a:latin typeface="Broadway" pitchFamily="82" charset="0"/>
              </a:rPr>
              <a:t>TIPOS DE </a:t>
            </a:r>
            <a:r>
              <a:rPr lang="es-CO" dirty="0" smtClean="0">
                <a:solidFill>
                  <a:srgbClr val="002060"/>
                </a:solidFill>
                <a:latin typeface="Broadway" pitchFamily="82" charset="0"/>
              </a:rPr>
              <a:t>MONTACARGAS</a:t>
            </a:r>
            <a:endParaRPr lang="es-ES" dirty="0">
              <a:solidFill>
                <a:srgbClr val="002060"/>
              </a:solidFill>
              <a:latin typeface="Broadway" pitchFamily="82" charset="0"/>
            </a:endParaRPr>
          </a:p>
        </p:txBody>
      </p:sp>
      <p:sp>
        <p:nvSpPr>
          <p:cNvPr id="4" name="3 Subtítulo"/>
          <p:cNvSpPr>
            <a:spLocks noGrp="1"/>
          </p:cNvSpPr>
          <p:nvPr>
            <p:ph type="subTitle" idx="1"/>
          </p:nvPr>
        </p:nvSpPr>
        <p:spPr/>
        <p:txBody>
          <a:bodyPr/>
          <a:lstStyle/>
          <a:p>
            <a:endParaRPr lang="es-ES" dirty="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CO" dirty="0">
                <a:solidFill>
                  <a:srgbClr val="002060"/>
                </a:solidFill>
                <a:latin typeface="Broadway" pitchFamily="82" charset="0"/>
              </a:rPr>
              <a:t>ESTANTERÍAS </a:t>
            </a:r>
            <a:r>
              <a:rPr lang="es-CO" dirty="0" smtClean="0">
                <a:solidFill>
                  <a:srgbClr val="002060"/>
                </a:solidFill>
                <a:latin typeface="Broadway" pitchFamily="82" charset="0"/>
              </a:rPr>
              <a:t>MÓVILES</a:t>
            </a:r>
            <a:endParaRPr lang="es-ES" dirty="0">
              <a:solidFill>
                <a:srgbClr val="002060"/>
              </a:solidFill>
              <a:latin typeface="Broadway" pitchFamily="82" charset="0"/>
            </a:endParaRPr>
          </a:p>
        </p:txBody>
      </p:sp>
      <p:sp>
        <p:nvSpPr>
          <p:cNvPr id="3" name="2 Marcador de contenido"/>
          <p:cNvSpPr>
            <a:spLocks noGrp="1"/>
          </p:cNvSpPr>
          <p:nvPr>
            <p:ph idx="1"/>
          </p:nvPr>
        </p:nvSpPr>
        <p:spPr>
          <a:xfrm>
            <a:off x="457200" y="1295400"/>
            <a:ext cx="8229600" cy="5257800"/>
          </a:xfrm>
        </p:spPr>
        <p:txBody>
          <a:bodyPr>
            <a:normAutofit fontScale="92500" lnSpcReduction="10000"/>
          </a:bodyPr>
          <a:lstStyle/>
          <a:p>
            <a:pPr algn="just">
              <a:buNone/>
            </a:pPr>
            <a:r>
              <a:rPr lang="es-CO" dirty="0"/>
              <a:t>Las estanterías móviles son iguales que las estanterías convencionales, pero en lugar de tener la estructura anclada en el suelo, ésta reposa sobre unos raíles. De este modo las estanterías se pueden desplazar, para unirlas o separarlas, generando en cada instante el pasillo requerido para acceder a la posición.</a:t>
            </a:r>
            <a:endParaRPr lang="es-ES" dirty="0"/>
          </a:p>
          <a:p>
            <a:pPr algn="just">
              <a:buNone/>
            </a:pPr>
            <a:endParaRPr lang="es-ES" dirty="0"/>
          </a:p>
          <a:p>
            <a:pPr algn="just">
              <a:buNone/>
            </a:pPr>
            <a:r>
              <a:rPr lang="es-CO" dirty="0"/>
              <a:t>Con este sistema se reduce al mínimo la necesidad de pasillos, y por tanto de volumen desaprovechando, al mismo tiempo que se permite un acceso individual a cada referencia.</a:t>
            </a:r>
            <a:endParaRPr lang="es-ES" dirty="0"/>
          </a:p>
          <a:p>
            <a:endParaRPr lang="es-ES" dirty="0"/>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Imagen" descr="http://www.jungheinrich.es/uploads/pics/Bases_moviles.JPG"/>
          <p:cNvPicPr/>
          <p:nvPr/>
        </p:nvPicPr>
        <p:blipFill>
          <a:blip r:embed="rId2" cstate="print"/>
          <a:srcRect/>
          <a:stretch>
            <a:fillRect/>
          </a:stretch>
        </p:blipFill>
        <p:spPr bwMode="auto">
          <a:xfrm>
            <a:off x="381000" y="457200"/>
            <a:ext cx="8382000" cy="6096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Imagen" descr="http://www.mercadoestanterias.com.ar/estanterias/estanterias_moviles/estanterias-moviles.gif"/>
          <p:cNvPicPr/>
          <p:nvPr/>
        </p:nvPicPr>
        <p:blipFill>
          <a:blip r:embed="rId2" cstate="print"/>
          <a:srcRect/>
          <a:stretch>
            <a:fillRect/>
          </a:stretch>
        </p:blipFill>
        <p:spPr bwMode="auto">
          <a:xfrm>
            <a:off x="533400" y="228600"/>
            <a:ext cx="8229600" cy="6324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CO" dirty="0" smtClean="0">
                <a:solidFill>
                  <a:srgbClr val="002060"/>
                </a:solidFill>
                <a:latin typeface="Broadway" pitchFamily="82" charset="0"/>
              </a:rPr>
              <a:t>VENTAJAS</a:t>
            </a:r>
            <a:endParaRPr lang="es-ES" dirty="0">
              <a:solidFill>
                <a:srgbClr val="002060"/>
              </a:solidFill>
              <a:latin typeface="Broadway" pitchFamily="82" charset="0"/>
            </a:endParaRPr>
          </a:p>
        </p:txBody>
      </p:sp>
      <p:sp>
        <p:nvSpPr>
          <p:cNvPr id="3" name="2 Marcador de contenido"/>
          <p:cNvSpPr>
            <a:spLocks noGrp="1"/>
          </p:cNvSpPr>
          <p:nvPr>
            <p:ph idx="1"/>
          </p:nvPr>
        </p:nvSpPr>
        <p:spPr/>
        <p:txBody>
          <a:bodyPr/>
          <a:lstStyle/>
          <a:p>
            <a:endParaRPr lang="es-CO" dirty="0" smtClean="0"/>
          </a:p>
          <a:p>
            <a:r>
              <a:rPr lang="es-CO" dirty="0" smtClean="0"/>
              <a:t>Reduce </a:t>
            </a:r>
            <a:r>
              <a:rPr lang="es-CO" dirty="0"/>
              <a:t>al mínimo el área destinada a </a:t>
            </a:r>
            <a:r>
              <a:rPr lang="es-CO" dirty="0" smtClean="0"/>
              <a:t>pasillos</a:t>
            </a:r>
          </a:p>
          <a:p>
            <a:pPr>
              <a:buNone/>
            </a:pPr>
            <a:endParaRPr lang="es-ES" dirty="0"/>
          </a:p>
          <a:p>
            <a:r>
              <a:rPr lang="es-CO" dirty="0" smtClean="0"/>
              <a:t>Permite </a:t>
            </a:r>
            <a:r>
              <a:rPr lang="es-CO" dirty="0"/>
              <a:t>el acceso individual a cada </a:t>
            </a:r>
            <a:r>
              <a:rPr lang="es-CO" dirty="0" smtClean="0"/>
              <a:t>referencia.</a:t>
            </a:r>
            <a:endParaRPr lang="es-ES" dirty="0"/>
          </a:p>
          <a:p>
            <a:endParaRPr lang="es-ES" dirty="0"/>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CO" dirty="0" smtClean="0">
                <a:solidFill>
                  <a:srgbClr val="002060"/>
                </a:solidFill>
                <a:latin typeface="Broadway" pitchFamily="82" charset="0"/>
              </a:rPr>
              <a:t>INCONVENIENTES</a:t>
            </a:r>
            <a:endParaRPr lang="es-ES" dirty="0">
              <a:solidFill>
                <a:srgbClr val="002060"/>
              </a:solidFill>
              <a:latin typeface="Broadway" pitchFamily="82" charset="0"/>
            </a:endParaRPr>
          </a:p>
        </p:txBody>
      </p:sp>
      <p:sp>
        <p:nvSpPr>
          <p:cNvPr id="3" name="2 Marcador de contenido"/>
          <p:cNvSpPr>
            <a:spLocks noGrp="1"/>
          </p:cNvSpPr>
          <p:nvPr>
            <p:ph idx="1"/>
          </p:nvPr>
        </p:nvSpPr>
        <p:spPr>
          <a:xfrm>
            <a:off x="457200" y="1600200"/>
            <a:ext cx="8229600" cy="5105400"/>
          </a:xfrm>
        </p:spPr>
        <p:txBody>
          <a:bodyPr>
            <a:normAutofit fontScale="92500" lnSpcReduction="10000"/>
          </a:bodyPr>
          <a:lstStyle/>
          <a:p>
            <a:r>
              <a:rPr lang="es-CO" dirty="0" smtClean="0"/>
              <a:t>Coste elevado</a:t>
            </a:r>
          </a:p>
          <a:p>
            <a:endParaRPr lang="es-ES" dirty="0"/>
          </a:p>
          <a:p>
            <a:r>
              <a:rPr lang="es-CO" dirty="0" smtClean="0"/>
              <a:t>El </a:t>
            </a:r>
            <a:r>
              <a:rPr lang="es-CO" dirty="0"/>
              <a:t>control de los niveles de inventarios es </a:t>
            </a:r>
            <a:r>
              <a:rPr lang="es-CO" dirty="0" smtClean="0"/>
              <a:t>difícil</a:t>
            </a:r>
          </a:p>
          <a:p>
            <a:endParaRPr lang="es-ES" dirty="0"/>
          </a:p>
          <a:p>
            <a:r>
              <a:rPr lang="es-CO" dirty="0" smtClean="0"/>
              <a:t>Sólo </a:t>
            </a:r>
            <a:r>
              <a:rPr lang="es-CO" dirty="0"/>
              <a:t>se pueden obtener bajos niveles de salidas y </a:t>
            </a:r>
            <a:r>
              <a:rPr lang="es-CO" dirty="0" smtClean="0"/>
              <a:t>entradas</a:t>
            </a:r>
          </a:p>
          <a:p>
            <a:endParaRPr lang="es-ES" dirty="0"/>
          </a:p>
          <a:p>
            <a:r>
              <a:rPr lang="es-CO" dirty="0" smtClean="0"/>
              <a:t>La </a:t>
            </a:r>
            <a:r>
              <a:rPr lang="es-CO" dirty="0"/>
              <a:t>rotación de stocks es difícil de </a:t>
            </a:r>
            <a:r>
              <a:rPr lang="es-CO" dirty="0" smtClean="0"/>
              <a:t>controlar</a:t>
            </a:r>
          </a:p>
          <a:p>
            <a:endParaRPr lang="es-ES" dirty="0"/>
          </a:p>
          <a:p>
            <a:r>
              <a:rPr lang="es-CO" dirty="0" smtClean="0"/>
              <a:t>Sólo </a:t>
            </a:r>
            <a:r>
              <a:rPr lang="es-CO" dirty="0"/>
              <a:t>podemos acceder a un pasillo cada vez</a:t>
            </a:r>
            <a:endParaRPr lang="es-ES" dirty="0"/>
          </a:p>
          <a:p>
            <a:endParaRPr lang="es-ES" dirty="0"/>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CO" dirty="0">
                <a:solidFill>
                  <a:srgbClr val="002060"/>
                </a:solidFill>
                <a:latin typeface="Broadway" pitchFamily="82" charset="0"/>
              </a:rPr>
              <a:t>ESTANTERÍAS </a:t>
            </a:r>
            <a:r>
              <a:rPr lang="es-CO" dirty="0" smtClean="0">
                <a:solidFill>
                  <a:srgbClr val="002060"/>
                </a:solidFill>
                <a:latin typeface="Broadway" pitchFamily="82" charset="0"/>
              </a:rPr>
              <a:t>COMPACTAS</a:t>
            </a:r>
            <a:endParaRPr lang="es-ES" dirty="0">
              <a:solidFill>
                <a:srgbClr val="002060"/>
              </a:solidFill>
              <a:latin typeface="Broadway" pitchFamily="82" charset="0"/>
            </a:endParaRPr>
          </a:p>
        </p:txBody>
      </p:sp>
      <p:sp>
        <p:nvSpPr>
          <p:cNvPr id="3" name="2 Marcador de contenido"/>
          <p:cNvSpPr>
            <a:spLocks noGrp="1"/>
          </p:cNvSpPr>
          <p:nvPr>
            <p:ph idx="1"/>
          </p:nvPr>
        </p:nvSpPr>
        <p:spPr>
          <a:xfrm>
            <a:off x="457200" y="1143000"/>
            <a:ext cx="8229600" cy="5486400"/>
          </a:xfrm>
        </p:spPr>
        <p:txBody>
          <a:bodyPr>
            <a:normAutofit fontScale="85000" lnSpcReduction="20000"/>
          </a:bodyPr>
          <a:lstStyle/>
          <a:p>
            <a:pPr algn="just">
              <a:buNone/>
            </a:pPr>
            <a:r>
              <a:rPr lang="es-CO" dirty="0"/>
              <a:t>Se trata de una estantería de grandes dimensiones donde las cargas no se apoyan sobre los estantes sino sobre los largueros. De este modo las carretillas pueden entrar (drive-in ) o atravesarlas (drive-</a:t>
            </a:r>
            <a:r>
              <a:rPr lang="es-CO" dirty="0" err="1"/>
              <a:t>through</a:t>
            </a:r>
            <a:r>
              <a:rPr lang="es-CO" dirty="0"/>
              <a:t>). En el primer caso únicamente necesitan un pasillo operativo, mientras que en el segundo necesitan dos</a:t>
            </a:r>
            <a:r>
              <a:rPr lang="es-CO" dirty="0" smtClean="0"/>
              <a:t>.</a:t>
            </a:r>
          </a:p>
          <a:p>
            <a:pPr algn="just"/>
            <a:endParaRPr lang="es-ES" dirty="0"/>
          </a:p>
          <a:p>
            <a:pPr algn="just"/>
            <a:r>
              <a:rPr lang="es-CO" dirty="0"/>
              <a:t>Drive In: Para almacenamiento de mercancías por el método LIFO (Ultimo en entrar, primero en salir). La mercancía entra y sale por el mismo costado. </a:t>
            </a:r>
            <a:endParaRPr lang="es-CO" dirty="0" smtClean="0"/>
          </a:p>
          <a:p>
            <a:pPr algn="just"/>
            <a:endParaRPr lang="es-ES" dirty="0"/>
          </a:p>
          <a:p>
            <a:pPr algn="just"/>
            <a:r>
              <a:rPr lang="es-CO" dirty="0"/>
              <a:t> Drive </a:t>
            </a:r>
            <a:r>
              <a:rPr lang="es-CO" dirty="0" err="1"/>
              <a:t>Through</a:t>
            </a:r>
            <a:r>
              <a:rPr lang="es-CO" dirty="0"/>
              <a:t>: Para almacenamiento de mercancías por el método FIFO (Primero en entrar, primero en salir). La mercancía entra y sale por costados distintos.</a:t>
            </a:r>
            <a:endParaRPr lang="es-ES" dirty="0"/>
          </a:p>
          <a:p>
            <a:endParaRPr lang="es-ES" dirty="0"/>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Imagen" descr="http://www.ohra.es/_res/images/global/2_3/EF1a.jpg"/>
          <p:cNvPicPr/>
          <p:nvPr/>
        </p:nvPicPr>
        <p:blipFill>
          <a:blip r:embed="rId2" cstate="print"/>
          <a:srcRect/>
          <a:stretch>
            <a:fillRect/>
          </a:stretch>
        </p:blipFill>
        <p:spPr bwMode="auto">
          <a:xfrm>
            <a:off x="457200" y="381000"/>
            <a:ext cx="8229600" cy="6248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CO" dirty="0" smtClean="0">
                <a:solidFill>
                  <a:srgbClr val="002060"/>
                </a:solidFill>
                <a:latin typeface="Broadway" pitchFamily="82" charset="0"/>
              </a:rPr>
              <a:t>VENTAJAS</a:t>
            </a:r>
            <a:endParaRPr lang="es-ES" dirty="0">
              <a:solidFill>
                <a:srgbClr val="002060"/>
              </a:solidFill>
              <a:latin typeface="Broadway" pitchFamily="82" charset="0"/>
            </a:endParaRPr>
          </a:p>
        </p:txBody>
      </p:sp>
      <p:sp>
        <p:nvSpPr>
          <p:cNvPr id="3" name="2 Marcador de contenido"/>
          <p:cNvSpPr>
            <a:spLocks noGrp="1"/>
          </p:cNvSpPr>
          <p:nvPr>
            <p:ph idx="1"/>
          </p:nvPr>
        </p:nvSpPr>
        <p:spPr/>
        <p:txBody>
          <a:bodyPr>
            <a:normAutofit/>
          </a:bodyPr>
          <a:lstStyle/>
          <a:p>
            <a:pPr>
              <a:buNone/>
            </a:pPr>
            <a:endParaRPr lang="es-ES" dirty="0"/>
          </a:p>
          <a:p>
            <a:r>
              <a:rPr lang="es-CO" dirty="0" smtClean="0"/>
              <a:t>Mayor </a:t>
            </a:r>
            <a:r>
              <a:rPr lang="es-CO" dirty="0"/>
              <a:t>aprovechamiento de la </a:t>
            </a:r>
            <a:r>
              <a:rPr lang="es-CO" dirty="0" smtClean="0"/>
              <a:t>superficie</a:t>
            </a:r>
          </a:p>
          <a:p>
            <a:endParaRPr lang="es-ES" dirty="0"/>
          </a:p>
          <a:p>
            <a:r>
              <a:rPr lang="es-CO" dirty="0" smtClean="0"/>
              <a:t>Mayor </a:t>
            </a:r>
            <a:r>
              <a:rPr lang="es-CO" dirty="0"/>
              <a:t>aprovechamiento del </a:t>
            </a:r>
            <a:r>
              <a:rPr lang="es-CO" dirty="0" smtClean="0"/>
              <a:t>volumen</a:t>
            </a:r>
          </a:p>
          <a:p>
            <a:endParaRPr lang="es-ES" dirty="0"/>
          </a:p>
          <a:p>
            <a:r>
              <a:rPr lang="es-CO" dirty="0" smtClean="0"/>
              <a:t>Estructura </a:t>
            </a:r>
            <a:r>
              <a:rPr lang="es-CO" dirty="0"/>
              <a:t>barata de </a:t>
            </a:r>
            <a:r>
              <a:rPr lang="es-CO" dirty="0" smtClean="0"/>
              <a:t>construir</a:t>
            </a:r>
          </a:p>
          <a:p>
            <a:endParaRPr lang="es-ES" dirty="0"/>
          </a:p>
          <a:p>
            <a:r>
              <a:rPr lang="es-CO" dirty="0" smtClean="0"/>
              <a:t>Costes </a:t>
            </a:r>
            <a:r>
              <a:rPr lang="es-CO" dirty="0"/>
              <a:t>generales asociados bajos</a:t>
            </a:r>
            <a:endParaRPr lang="es-ES" dirty="0"/>
          </a:p>
          <a:p>
            <a:endParaRPr lang="es-ES" dirty="0"/>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CO" dirty="0" smtClean="0">
                <a:solidFill>
                  <a:srgbClr val="002060"/>
                </a:solidFill>
                <a:latin typeface="Broadway" pitchFamily="82" charset="0"/>
              </a:rPr>
              <a:t>INCONVENIENTES</a:t>
            </a:r>
            <a:endParaRPr lang="es-ES" dirty="0">
              <a:solidFill>
                <a:srgbClr val="002060"/>
              </a:solidFill>
              <a:latin typeface="Broadway" pitchFamily="82" charset="0"/>
            </a:endParaRPr>
          </a:p>
        </p:txBody>
      </p:sp>
      <p:sp>
        <p:nvSpPr>
          <p:cNvPr id="3" name="2 Marcador de contenido"/>
          <p:cNvSpPr>
            <a:spLocks noGrp="1"/>
          </p:cNvSpPr>
          <p:nvPr>
            <p:ph idx="1"/>
          </p:nvPr>
        </p:nvSpPr>
        <p:spPr/>
        <p:txBody>
          <a:bodyPr>
            <a:normAutofit fontScale="92500" lnSpcReduction="10000"/>
          </a:bodyPr>
          <a:lstStyle/>
          <a:p>
            <a:r>
              <a:rPr lang="es-CO" dirty="0" smtClean="0"/>
              <a:t>No </a:t>
            </a:r>
            <a:r>
              <a:rPr lang="es-CO" dirty="0"/>
              <a:t>permite flujo </a:t>
            </a:r>
            <a:r>
              <a:rPr lang="es-CO" dirty="0" smtClean="0"/>
              <a:t>FIFO</a:t>
            </a:r>
          </a:p>
          <a:p>
            <a:endParaRPr lang="es-ES" dirty="0"/>
          </a:p>
          <a:p>
            <a:r>
              <a:rPr lang="es-CO" dirty="0" smtClean="0"/>
              <a:t>Requiere </a:t>
            </a:r>
            <a:r>
              <a:rPr lang="es-CO" dirty="0"/>
              <a:t>de equipamiento de manutención </a:t>
            </a:r>
            <a:r>
              <a:rPr lang="es-CO" dirty="0" smtClean="0"/>
              <a:t>especial</a:t>
            </a:r>
          </a:p>
          <a:p>
            <a:endParaRPr lang="es-ES" dirty="0"/>
          </a:p>
          <a:p>
            <a:r>
              <a:rPr lang="es-CO" dirty="0" smtClean="0"/>
              <a:t>Limitación </a:t>
            </a:r>
            <a:r>
              <a:rPr lang="es-CO" dirty="0"/>
              <a:t>en las posibilidades de clasificación</a:t>
            </a:r>
            <a:endParaRPr lang="es-ES" dirty="0"/>
          </a:p>
          <a:p>
            <a:r>
              <a:rPr lang="es-CO" dirty="0" smtClean="0"/>
              <a:t>Baja flexibilidad</a:t>
            </a:r>
          </a:p>
          <a:p>
            <a:endParaRPr lang="es-ES" dirty="0"/>
          </a:p>
          <a:p>
            <a:r>
              <a:rPr lang="es-CO" dirty="0" smtClean="0"/>
              <a:t>Hay </a:t>
            </a:r>
            <a:r>
              <a:rPr lang="es-CO" dirty="0"/>
              <a:t>peligro de daños en las cargas</a:t>
            </a:r>
            <a:endParaRPr lang="es-ES" dirty="0"/>
          </a:p>
          <a:p>
            <a:endParaRPr lang="es-ES" dirty="0"/>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CO" dirty="0">
                <a:solidFill>
                  <a:srgbClr val="002060"/>
                </a:solidFill>
                <a:latin typeface="Broadway" pitchFamily="82" charset="0"/>
              </a:rPr>
              <a:t>ESTANTERÍAS DINÁMICAS DE FLUJO LIVIANO Y </a:t>
            </a:r>
            <a:r>
              <a:rPr lang="es-CO" dirty="0" smtClean="0">
                <a:solidFill>
                  <a:srgbClr val="002060"/>
                </a:solidFill>
                <a:latin typeface="Broadway" pitchFamily="82" charset="0"/>
              </a:rPr>
              <a:t>PESADO</a:t>
            </a:r>
            <a:endParaRPr lang="es-ES" dirty="0">
              <a:solidFill>
                <a:srgbClr val="002060"/>
              </a:solidFill>
              <a:latin typeface="Broadway" pitchFamily="82" charset="0"/>
            </a:endParaRPr>
          </a:p>
        </p:txBody>
      </p:sp>
      <p:sp>
        <p:nvSpPr>
          <p:cNvPr id="3" name="2 Marcador de contenido"/>
          <p:cNvSpPr>
            <a:spLocks noGrp="1"/>
          </p:cNvSpPr>
          <p:nvPr>
            <p:ph idx="1"/>
          </p:nvPr>
        </p:nvSpPr>
        <p:spPr>
          <a:xfrm>
            <a:off x="457200" y="1600200"/>
            <a:ext cx="8229600" cy="4953000"/>
          </a:xfrm>
        </p:spPr>
        <p:txBody>
          <a:bodyPr>
            <a:normAutofit/>
          </a:bodyPr>
          <a:lstStyle/>
          <a:p>
            <a:pPr algn="just">
              <a:buNone/>
            </a:pPr>
            <a:r>
              <a:rPr lang="es-CO" dirty="0"/>
              <a:t>Al igual que al sistema compacto busca aumentar el uso del espacio. </a:t>
            </a:r>
            <a:endParaRPr lang="es-CO" dirty="0" smtClean="0"/>
          </a:p>
          <a:p>
            <a:pPr algn="just">
              <a:buNone/>
            </a:pPr>
            <a:endParaRPr lang="es-CO" dirty="0"/>
          </a:p>
          <a:p>
            <a:pPr algn="just">
              <a:buNone/>
            </a:pPr>
            <a:r>
              <a:rPr lang="es-CO" dirty="0" smtClean="0"/>
              <a:t>Sin </a:t>
            </a:r>
            <a:r>
              <a:rPr lang="es-CO" dirty="0"/>
              <a:t>embargo las estanterías Dinámicas permiten garantizar el flujo </a:t>
            </a:r>
            <a:r>
              <a:rPr lang="es-CO" dirty="0" smtClean="0"/>
              <a:t>FIFO de </a:t>
            </a:r>
            <a:r>
              <a:rPr lang="es-CO" dirty="0"/>
              <a:t>los productos.</a:t>
            </a:r>
            <a:endParaRPr lang="es-ES" dirty="0"/>
          </a:p>
          <a:p>
            <a:pPr algn="just">
              <a:buNone/>
            </a:pPr>
            <a:endParaRPr lang="es-ES" dirty="0"/>
          </a:p>
          <a:p>
            <a:pPr algn="just">
              <a:buNone/>
            </a:pPr>
            <a:r>
              <a:rPr lang="es-CO" dirty="0"/>
              <a:t>Es también un sistema de los que se conoce como de producto-a-operador por lo que es muy útil para facilitar la realización de pedidos.</a:t>
            </a:r>
            <a:endParaRPr lang="es-ES" dirty="0"/>
          </a:p>
          <a:p>
            <a:pPr>
              <a:buNone/>
            </a:pPr>
            <a:endParaRPr lang="es-ES" dirty="0"/>
          </a:p>
          <a:p>
            <a:endParaRPr lang="es-E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CO" dirty="0">
                <a:solidFill>
                  <a:srgbClr val="002060"/>
                </a:solidFill>
                <a:latin typeface="Broadway" pitchFamily="82" charset="0"/>
              </a:rPr>
              <a:t>MINI </a:t>
            </a:r>
            <a:r>
              <a:rPr lang="es-CO" dirty="0" smtClean="0">
                <a:solidFill>
                  <a:srgbClr val="002060"/>
                </a:solidFill>
                <a:latin typeface="Broadway" pitchFamily="82" charset="0"/>
              </a:rPr>
              <a:t>MONTACARGAS</a:t>
            </a:r>
            <a:endParaRPr lang="es-ES" dirty="0">
              <a:solidFill>
                <a:srgbClr val="002060"/>
              </a:solidFill>
              <a:latin typeface="Broadway" pitchFamily="82" charset="0"/>
            </a:endParaRPr>
          </a:p>
        </p:txBody>
      </p:sp>
      <p:sp>
        <p:nvSpPr>
          <p:cNvPr id="3" name="2 Marcador de contenido"/>
          <p:cNvSpPr>
            <a:spLocks noGrp="1"/>
          </p:cNvSpPr>
          <p:nvPr>
            <p:ph idx="1"/>
          </p:nvPr>
        </p:nvSpPr>
        <p:spPr>
          <a:xfrm>
            <a:off x="457200" y="1371600"/>
            <a:ext cx="8229600" cy="5257800"/>
          </a:xfrm>
        </p:spPr>
        <p:txBody>
          <a:bodyPr>
            <a:normAutofit lnSpcReduction="10000"/>
          </a:bodyPr>
          <a:lstStyle/>
          <a:p>
            <a:pPr algn="just">
              <a:buNone/>
            </a:pPr>
            <a:r>
              <a:rPr lang="es-CO" dirty="0"/>
              <a:t>Los mini montacargas son aquellos móviles que suelen tener un tamaño muy pequeño, pero en ellos pueden transportar muchas cosas o cosas que suelen tener un peso muy grande</a:t>
            </a:r>
            <a:r>
              <a:rPr lang="es-CO" dirty="0" smtClean="0"/>
              <a:t>.</a:t>
            </a:r>
          </a:p>
          <a:p>
            <a:pPr algn="just">
              <a:buNone/>
            </a:pPr>
            <a:r>
              <a:rPr lang="es-CO" dirty="0" smtClean="0"/>
              <a:t> </a:t>
            </a:r>
          </a:p>
          <a:p>
            <a:pPr algn="just">
              <a:buNone/>
            </a:pPr>
            <a:r>
              <a:rPr lang="es-CO" dirty="0"/>
              <a:t>Estos montacargas se ven muy habitualmente también en los aeropuertos ya que suelen mover el equipaje de las personas hasta el avión ya que si lo realiza una persona hay grandes probabilidades de que se pierda el equipaje o se caiga en el camino. </a:t>
            </a:r>
            <a:endParaRPr lang="es-ES" dirty="0"/>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normAutofit fontScale="92500" lnSpcReduction="10000"/>
          </a:bodyPr>
          <a:lstStyle/>
          <a:p>
            <a:pPr algn="just">
              <a:buNone/>
            </a:pPr>
            <a:r>
              <a:rPr lang="es-CO" dirty="0" smtClean="0"/>
              <a:t>Las paletas o las cajas se almacenan sobre rodillos o roldanas en una estructura metálica de gran densidad. Las cargas se deslizan desde el punto de entrada al de salida.</a:t>
            </a:r>
            <a:endParaRPr lang="es-ES" dirty="0" smtClean="0"/>
          </a:p>
          <a:p>
            <a:pPr algn="just">
              <a:buNone/>
            </a:pPr>
            <a:endParaRPr lang="es-ES" dirty="0" smtClean="0"/>
          </a:p>
          <a:p>
            <a:pPr algn="just">
              <a:buNone/>
            </a:pPr>
            <a:r>
              <a:rPr lang="es-CO" dirty="0" smtClean="0"/>
              <a:t>La carga de estas estanterías es cómoda porque siempre se alimenta el mismo punto. Además la recogida de pedidos se mejora pues en menos espacio disponemos de más referencias.</a:t>
            </a:r>
            <a:endParaRPr lang="es-ES" dirty="0" smtClean="0"/>
          </a:p>
          <a:p>
            <a:endParaRPr lang="es-ES" dirty="0"/>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CO" dirty="0">
                <a:solidFill>
                  <a:srgbClr val="002060"/>
                </a:solidFill>
                <a:latin typeface="Broadway" pitchFamily="82" charset="0"/>
              </a:rPr>
              <a:t>FLUJO LIVIANO (FLUJO DE CAJAS):</a:t>
            </a:r>
            <a:endParaRPr lang="es-ES" dirty="0">
              <a:solidFill>
                <a:srgbClr val="002060"/>
              </a:solidFill>
              <a:latin typeface="Broadway" pitchFamily="82" charset="0"/>
            </a:endParaRPr>
          </a:p>
        </p:txBody>
      </p:sp>
      <p:sp>
        <p:nvSpPr>
          <p:cNvPr id="3" name="2 Marcador de contenido"/>
          <p:cNvSpPr>
            <a:spLocks noGrp="1"/>
          </p:cNvSpPr>
          <p:nvPr>
            <p:ph idx="1"/>
          </p:nvPr>
        </p:nvSpPr>
        <p:spPr/>
        <p:txBody>
          <a:bodyPr>
            <a:normAutofit lnSpcReduction="10000"/>
          </a:bodyPr>
          <a:lstStyle/>
          <a:p>
            <a:pPr algn="just">
              <a:buNone/>
            </a:pPr>
            <a:r>
              <a:rPr lang="es-CO" dirty="0"/>
              <a:t>Especialmente diseñadas para </a:t>
            </a:r>
            <a:r>
              <a:rPr lang="es-CO" dirty="0" err="1"/>
              <a:t>picking</a:t>
            </a:r>
            <a:r>
              <a:rPr lang="es-CO" dirty="0"/>
              <a:t> dinámico, la mercancía se almacena sobre rieles con ruedas, colocados en un plano inclinado de modo que esta se desplaza por gravedad. </a:t>
            </a:r>
            <a:endParaRPr lang="es-ES" dirty="0"/>
          </a:p>
          <a:p>
            <a:pPr algn="just">
              <a:buNone/>
            </a:pPr>
            <a:endParaRPr lang="es-ES" dirty="0" smtClean="0"/>
          </a:p>
          <a:p>
            <a:pPr algn="just">
              <a:buNone/>
            </a:pPr>
            <a:r>
              <a:rPr lang="es-CO" dirty="0" smtClean="0"/>
              <a:t>Estas </a:t>
            </a:r>
            <a:r>
              <a:rPr lang="es-CO" dirty="0"/>
              <a:t>estanterías permiten agilizar las tareas y visualizar la frecuencia de consumo de los materiales, la utilización logra mejoras de productividad. </a:t>
            </a:r>
            <a:endParaRPr lang="es-ES" dirty="0"/>
          </a:p>
          <a:p>
            <a:endParaRPr lang="es-ES" dirty="0"/>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Imagen"/>
          <p:cNvPicPr/>
          <p:nvPr/>
        </p:nvPicPr>
        <p:blipFill>
          <a:blip r:embed="rId2" cstate="print"/>
          <a:srcRect l="39622" t="24249" r="18511" b="37414"/>
          <a:stretch>
            <a:fillRect/>
          </a:stretch>
        </p:blipFill>
        <p:spPr bwMode="auto">
          <a:xfrm>
            <a:off x="381000" y="381000"/>
            <a:ext cx="4114800" cy="3048000"/>
          </a:xfrm>
          <a:prstGeom prst="rect">
            <a:avLst/>
          </a:prstGeom>
          <a:noFill/>
          <a:ln w="9525">
            <a:noFill/>
            <a:miter lim="800000"/>
            <a:headEnd/>
            <a:tailEnd/>
          </a:ln>
        </p:spPr>
      </p:pic>
      <p:pic>
        <p:nvPicPr>
          <p:cNvPr id="3" name="2 Imagen"/>
          <p:cNvPicPr/>
          <p:nvPr/>
        </p:nvPicPr>
        <p:blipFill>
          <a:blip r:embed="rId3" cstate="print"/>
          <a:srcRect l="39623" t="23788" r="18854" b="36951"/>
          <a:stretch>
            <a:fillRect/>
          </a:stretch>
        </p:blipFill>
        <p:spPr bwMode="auto">
          <a:xfrm>
            <a:off x="4495800" y="3276600"/>
            <a:ext cx="4247231" cy="333010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CO" dirty="0"/>
              <a:t> </a:t>
            </a:r>
            <a:r>
              <a:rPr lang="es-CO" dirty="0">
                <a:solidFill>
                  <a:srgbClr val="002060"/>
                </a:solidFill>
                <a:latin typeface="Broadway" pitchFamily="82" charset="0"/>
              </a:rPr>
              <a:t>FLUJO PESADO (FLUJO DE ESTIBAS</a:t>
            </a:r>
            <a:r>
              <a:rPr lang="es-CO" dirty="0" smtClean="0">
                <a:solidFill>
                  <a:srgbClr val="002060"/>
                </a:solidFill>
                <a:latin typeface="Broadway" pitchFamily="82" charset="0"/>
              </a:rPr>
              <a:t>)</a:t>
            </a:r>
            <a:endParaRPr lang="es-ES" dirty="0">
              <a:solidFill>
                <a:srgbClr val="002060"/>
              </a:solidFill>
              <a:latin typeface="Broadway" pitchFamily="82" charset="0"/>
            </a:endParaRPr>
          </a:p>
        </p:txBody>
      </p:sp>
      <p:sp>
        <p:nvSpPr>
          <p:cNvPr id="3" name="2 Marcador de contenido"/>
          <p:cNvSpPr>
            <a:spLocks noGrp="1"/>
          </p:cNvSpPr>
          <p:nvPr>
            <p:ph idx="1"/>
          </p:nvPr>
        </p:nvSpPr>
        <p:spPr>
          <a:xfrm>
            <a:off x="457200" y="1371600"/>
            <a:ext cx="8229600" cy="5257800"/>
          </a:xfrm>
        </p:spPr>
        <p:txBody>
          <a:bodyPr>
            <a:normAutofit fontScale="85000" lnSpcReduction="20000"/>
          </a:bodyPr>
          <a:lstStyle/>
          <a:p>
            <a:pPr algn="just">
              <a:buNone/>
            </a:pPr>
            <a:r>
              <a:rPr lang="es-CO" dirty="0"/>
              <a:t>Este sistema es especialmente diseñado para un manejo de mercancía en estibas con una rotación de inventario F.I.F.O (primero en entrar - primero en salir</a:t>
            </a:r>
            <a:r>
              <a:rPr lang="es-CO" dirty="0" smtClean="0"/>
              <a:t>).</a:t>
            </a:r>
          </a:p>
          <a:p>
            <a:pPr algn="just">
              <a:buNone/>
            </a:pPr>
            <a:endParaRPr lang="es-ES" dirty="0"/>
          </a:p>
          <a:p>
            <a:pPr algn="just">
              <a:buNone/>
            </a:pPr>
            <a:r>
              <a:rPr lang="es-CO" dirty="0"/>
              <a:t>Permite excelente organización y control de inventarios, disminución de errores en los pedidos, reducción de los tiempos de cargue y </a:t>
            </a:r>
            <a:r>
              <a:rPr lang="es-CO" dirty="0" smtClean="0"/>
              <a:t>descargue.</a:t>
            </a:r>
          </a:p>
          <a:p>
            <a:pPr algn="just">
              <a:buNone/>
            </a:pPr>
            <a:endParaRPr lang="es-ES" dirty="0"/>
          </a:p>
          <a:p>
            <a:pPr algn="just">
              <a:buNone/>
            </a:pPr>
            <a:r>
              <a:rPr lang="es-CO" dirty="0"/>
              <a:t>Es posible diseñar una configuración para manejo de inventarios tipo LIFO (último en entrar, primero en salir) conocida como estantería </a:t>
            </a:r>
            <a:r>
              <a:rPr lang="es-CO" dirty="0" err="1"/>
              <a:t>push</a:t>
            </a:r>
            <a:r>
              <a:rPr lang="es-CO" dirty="0"/>
              <a:t> back. </a:t>
            </a:r>
            <a:endParaRPr lang="es-CO" dirty="0" smtClean="0"/>
          </a:p>
          <a:p>
            <a:pPr algn="just">
              <a:buNone/>
            </a:pPr>
            <a:endParaRPr lang="es-ES" dirty="0"/>
          </a:p>
          <a:p>
            <a:pPr algn="just">
              <a:buNone/>
            </a:pPr>
            <a:r>
              <a:rPr lang="es-CO" dirty="0"/>
              <a:t>Las estibas se deslizan por gravedad sobre rodamientos. </a:t>
            </a:r>
            <a:endParaRPr lang="es-ES" dirty="0"/>
          </a:p>
          <a:p>
            <a:endParaRPr lang="es-ES" dirty="0"/>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Imagen" descr="http://farm4.static.flickr.com/3539/3409048006_58f6a71840.jpg"/>
          <p:cNvPicPr/>
          <p:nvPr/>
        </p:nvPicPr>
        <p:blipFill>
          <a:blip r:embed="rId2" cstate="print"/>
          <a:srcRect/>
          <a:stretch>
            <a:fillRect/>
          </a:stretch>
        </p:blipFill>
        <p:spPr bwMode="auto">
          <a:xfrm>
            <a:off x="457200" y="381000"/>
            <a:ext cx="8229600" cy="6096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dirty="0">
                <a:solidFill>
                  <a:srgbClr val="002060"/>
                </a:solidFill>
                <a:latin typeface="Broadway" pitchFamily="82" charset="0"/>
              </a:rPr>
              <a:t>VENTAJAS</a:t>
            </a:r>
            <a:endParaRPr lang="es-ES" dirty="0">
              <a:solidFill>
                <a:srgbClr val="002060"/>
              </a:solidFill>
              <a:latin typeface="Broadway" pitchFamily="82" charset="0"/>
            </a:endParaRPr>
          </a:p>
        </p:txBody>
      </p:sp>
      <p:sp>
        <p:nvSpPr>
          <p:cNvPr id="3" name="2 Marcador de contenido"/>
          <p:cNvSpPr>
            <a:spLocks noGrp="1"/>
          </p:cNvSpPr>
          <p:nvPr>
            <p:ph idx="1"/>
          </p:nvPr>
        </p:nvSpPr>
        <p:spPr>
          <a:xfrm>
            <a:off x="457200" y="1295400"/>
            <a:ext cx="8229600" cy="5334000"/>
          </a:xfrm>
        </p:spPr>
        <p:txBody>
          <a:bodyPr>
            <a:normAutofit lnSpcReduction="10000"/>
          </a:bodyPr>
          <a:lstStyle/>
          <a:p>
            <a:r>
              <a:rPr lang="es-CO" dirty="0" smtClean="0"/>
              <a:t>Mayor </a:t>
            </a:r>
            <a:r>
              <a:rPr lang="es-CO" dirty="0"/>
              <a:t>aprovechamiento del espacio, pues sólo requiere del espacio de carga y del de descarga.</a:t>
            </a:r>
            <a:endParaRPr lang="es-ES" dirty="0"/>
          </a:p>
          <a:p>
            <a:r>
              <a:rPr lang="es-CO" dirty="0" smtClean="0"/>
              <a:t>Garantiza </a:t>
            </a:r>
            <a:r>
              <a:rPr lang="es-CO" dirty="0"/>
              <a:t>el FIFO estricto.</a:t>
            </a:r>
            <a:endParaRPr lang="es-ES" dirty="0"/>
          </a:p>
          <a:p>
            <a:r>
              <a:rPr lang="es-CO" dirty="0" smtClean="0"/>
              <a:t>El </a:t>
            </a:r>
            <a:r>
              <a:rPr lang="es-CO" dirty="0"/>
              <a:t>tiempo de preparación de pedidos es sustancialmente menor puesto que reduce el espacio recorrido.</a:t>
            </a:r>
            <a:endParaRPr lang="es-ES" dirty="0"/>
          </a:p>
          <a:p>
            <a:r>
              <a:rPr lang="es-CO" dirty="0" smtClean="0"/>
              <a:t>Una </a:t>
            </a:r>
            <a:r>
              <a:rPr lang="es-CO" dirty="0"/>
              <a:t>correcta ubicación del almacén permite que se reduzcan al mínimo los tiempos de descarga de camiones, y en general de reposición</a:t>
            </a:r>
            <a:r>
              <a:rPr lang="es-CO" dirty="0" smtClean="0"/>
              <a:t>.</a:t>
            </a:r>
            <a:endParaRPr lang="es-ES" dirty="0"/>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lstStyle/>
          <a:p>
            <a:r>
              <a:rPr lang="es-CO" dirty="0" smtClean="0"/>
              <a:t>Control total de stock. Las órdenes de reaprovisionamiento se pueden automatizar sin más que instalar sensores en el sistema.</a:t>
            </a:r>
            <a:endParaRPr lang="es-ES" dirty="0" smtClean="0"/>
          </a:p>
          <a:p>
            <a:r>
              <a:rPr lang="es-CO" dirty="0" smtClean="0"/>
              <a:t>Separa los pasillos de reposición de los pasillos de </a:t>
            </a:r>
            <a:r>
              <a:rPr lang="es-CO" dirty="0" err="1" smtClean="0"/>
              <a:t>Picking</a:t>
            </a:r>
            <a:r>
              <a:rPr lang="es-CO" dirty="0" smtClean="0"/>
              <a:t> disminuyendo la congestión.</a:t>
            </a:r>
            <a:endParaRPr lang="es-ES" dirty="0" smtClean="0"/>
          </a:p>
          <a:p>
            <a:r>
              <a:rPr lang="es-CO" dirty="0" smtClean="0"/>
              <a:t>Puede considerar gran cantidad de productos diferentes.</a:t>
            </a:r>
            <a:endParaRPr lang="es-ES" dirty="0" smtClean="0"/>
          </a:p>
          <a:p>
            <a:endParaRPr lang="es-ES" dirty="0"/>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dirty="0">
                <a:solidFill>
                  <a:srgbClr val="002060"/>
                </a:solidFill>
                <a:latin typeface="Broadway" pitchFamily="82" charset="0"/>
              </a:rPr>
              <a:t>INCONVENIENTES</a:t>
            </a:r>
            <a:endParaRPr lang="es-ES" dirty="0">
              <a:solidFill>
                <a:srgbClr val="002060"/>
              </a:solidFill>
              <a:latin typeface="Broadway" pitchFamily="82" charset="0"/>
            </a:endParaRPr>
          </a:p>
        </p:txBody>
      </p:sp>
      <p:sp>
        <p:nvSpPr>
          <p:cNvPr id="3" name="2 Marcador de contenido"/>
          <p:cNvSpPr>
            <a:spLocks noGrp="1"/>
          </p:cNvSpPr>
          <p:nvPr>
            <p:ph idx="1"/>
          </p:nvPr>
        </p:nvSpPr>
        <p:spPr>
          <a:xfrm>
            <a:off x="457200" y="1600200"/>
            <a:ext cx="8229600" cy="5029200"/>
          </a:xfrm>
        </p:spPr>
        <p:txBody>
          <a:bodyPr>
            <a:normAutofit/>
          </a:bodyPr>
          <a:lstStyle/>
          <a:p>
            <a:r>
              <a:rPr lang="es-CO" dirty="0" smtClean="0"/>
              <a:t>Al </a:t>
            </a:r>
            <a:r>
              <a:rPr lang="es-CO" dirty="0"/>
              <a:t>tener elementos móviles es un sistema caro. Además tiene una mayor “densidad” de material</a:t>
            </a:r>
            <a:r>
              <a:rPr lang="es-CO" dirty="0" smtClean="0"/>
              <a:t>.</a:t>
            </a:r>
          </a:p>
          <a:p>
            <a:endParaRPr lang="es-ES" dirty="0"/>
          </a:p>
          <a:p>
            <a:r>
              <a:rPr lang="es-CO" dirty="0" smtClean="0"/>
              <a:t>Riesgo </a:t>
            </a:r>
            <a:r>
              <a:rPr lang="es-CO" dirty="0"/>
              <a:t>de aplastamiento de cargas</a:t>
            </a:r>
            <a:r>
              <a:rPr lang="es-CO" dirty="0" smtClean="0"/>
              <a:t>.</a:t>
            </a:r>
          </a:p>
          <a:p>
            <a:endParaRPr lang="es-ES" dirty="0"/>
          </a:p>
          <a:p>
            <a:r>
              <a:rPr lang="es-CO" dirty="0" smtClean="0"/>
              <a:t>Cuenta </a:t>
            </a:r>
            <a:r>
              <a:rPr lang="es-CO" dirty="0"/>
              <a:t>con un volumen disponible elevado, pero éste no será generalmente necesario para todas las cargas.</a:t>
            </a:r>
            <a:endParaRPr lang="es-ES" dirty="0"/>
          </a:p>
          <a:p>
            <a:endParaRPr lang="es-ES" dirty="0"/>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CO" dirty="0">
                <a:solidFill>
                  <a:srgbClr val="002060"/>
                </a:solidFill>
                <a:latin typeface="Broadway" pitchFamily="82" charset="0"/>
              </a:rPr>
              <a:t>ESTANTERÍAS </a:t>
            </a:r>
            <a:r>
              <a:rPr lang="es-CO" dirty="0" smtClean="0">
                <a:solidFill>
                  <a:srgbClr val="002060"/>
                </a:solidFill>
                <a:latin typeface="Broadway" pitchFamily="82" charset="0"/>
              </a:rPr>
              <a:t>SELECTIVA</a:t>
            </a:r>
            <a:endParaRPr lang="es-ES" dirty="0">
              <a:solidFill>
                <a:srgbClr val="002060"/>
              </a:solidFill>
              <a:latin typeface="Broadway" pitchFamily="82" charset="0"/>
            </a:endParaRPr>
          </a:p>
        </p:txBody>
      </p:sp>
      <p:sp>
        <p:nvSpPr>
          <p:cNvPr id="3" name="2 Marcador de contenido"/>
          <p:cNvSpPr>
            <a:spLocks noGrp="1"/>
          </p:cNvSpPr>
          <p:nvPr>
            <p:ph idx="1"/>
          </p:nvPr>
        </p:nvSpPr>
        <p:spPr>
          <a:xfrm>
            <a:off x="457200" y="1600200"/>
            <a:ext cx="8229600" cy="5029200"/>
          </a:xfrm>
        </p:spPr>
        <p:txBody>
          <a:bodyPr>
            <a:normAutofit fontScale="92500" lnSpcReduction="10000"/>
          </a:bodyPr>
          <a:lstStyle/>
          <a:p>
            <a:pPr algn="just">
              <a:buNone/>
            </a:pPr>
            <a:r>
              <a:rPr lang="es-CO" dirty="0"/>
              <a:t>La estantería selectiva, se utiliza para almacenar, clasificar y ordenar todo tipo de mercancías a cualquier altura logrando un acceso directo mediante </a:t>
            </a:r>
            <a:r>
              <a:rPr lang="es-CO" dirty="0" err="1"/>
              <a:t>montacarga</a:t>
            </a:r>
            <a:r>
              <a:rPr lang="es-CO" dirty="0"/>
              <a:t> y/o </a:t>
            </a:r>
            <a:r>
              <a:rPr lang="es-CO" dirty="0" smtClean="0"/>
              <a:t>manualmente.</a:t>
            </a:r>
          </a:p>
          <a:p>
            <a:pPr algn="just"/>
            <a:endParaRPr lang="es-ES" dirty="0"/>
          </a:p>
          <a:p>
            <a:pPr algn="just">
              <a:buNone/>
            </a:pPr>
            <a:r>
              <a:rPr lang="es-CO" dirty="0"/>
              <a:t>Permite ajustar los niveles de acuerdo con las dimensiones de la mercancía a almacenar</a:t>
            </a:r>
            <a:r>
              <a:rPr lang="es-CO" dirty="0" smtClean="0"/>
              <a:t>.</a:t>
            </a:r>
          </a:p>
          <a:p>
            <a:pPr algn="just"/>
            <a:endParaRPr lang="es-ES" dirty="0"/>
          </a:p>
          <a:p>
            <a:pPr algn="just">
              <a:buNone/>
            </a:pPr>
            <a:r>
              <a:rPr lang="es-CO" dirty="0"/>
              <a:t>Según la carga a soportar, ofrecemos tres tipos de estantería selectiva: </a:t>
            </a:r>
            <a:r>
              <a:rPr lang="es-CO" dirty="0" err="1"/>
              <a:t>Semipesada</a:t>
            </a:r>
            <a:r>
              <a:rPr lang="es-CO" dirty="0"/>
              <a:t>, Pesada y </a:t>
            </a:r>
            <a:r>
              <a:rPr lang="es-CO" dirty="0" err="1"/>
              <a:t>Super</a:t>
            </a:r>
            <a:r>
              <a:rPr lang="es-CO" dirty="0"/>
              <a:t> Carga.</a:t>
            </a:r>
            <a:endParaRPr lang="es-ES" dirty="0"/>
          </a:p>
          <a:p>
            <a:endParaRPr lang="es-ES" dirty="0"/>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Imagen"/>
          <p:cNvPicPr/>
          <p:nvPr/>
        </p:nvPicPr>
        <p:blipFill>
          <a:blip r:embed="rId2" cstate="print"/>
          <a:srcRect l="39451" t="23788" r="18684" b="37182"/>
          <a:stretch>
            <a:fillRect/>
          </a:stretch>
        </p:blipFill>
        <p:spPr bwMode="auto">
          <a:xfrm>
            <a:off x="228600" y="228600"/>
            <a:ext cx="3886200" cy="3048000"/>
          </a:xfrm>
          <a:prstGeom prst="rect">
            <a:avLst/>
          </a:prstGeom>
          <a:noFill/>
          <a:ln w="9525">
            <a:noFill/>
            <a:miter lim="800000"/>
            <a:headEnd/>
            <a:tailEnd/>
          </a:ln>
        </p:spPr>
      </p:pic>
      <p:pic>
        <p:nvPicPr>
          <p:cNvPr id="3" name="2 Imagen"/>
          <p:cNvPicPr/>
          <p:nvPr/>
        </p:nvPicPr>
        <p:blipFill>
          <a:blip r:embed="rId3" cstate="print"/>
          <a:srcRect l="39276" t="23788" r="18857" b="37182"/>
          <a:stretch>
            <a:fillRect/>
          </a:stretch>
        </p:blipFill>
        <p:spPr bwMode="auto">
          <a:xfrm>
            <a:off x="4117218" y="3124200"/>
            <a:ext cx="4798182" cy="339657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normAutofit lnSpcReduction="10000"/>
          </a:bodyPr>
          <a:lstStyle/>
          <a:p>
            <a:pPr algn="just">
              <a:buNone/>
            </a:pPr>
            <a:r>
              <a:rPr lang="es-CO" dirty="0"/>
              <a:t>Los mini montacargas suelen tener un pequeño motor en el que se encuentra una batería que es muy importante ya que si esta no esta cargada hay grandes probabilidades de que el auto no funcione por lo que luego de un determinado tiempo se debe cargar. También posee en ciertas ocasiones un tanque de combustible que se debe cuidar ya que si no se carga cuando este está vacío. </a:t>
            </a:r>
            <a:endParaRPr lang="es-ES" dirty="0"/>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CO" dirty="0" smtClean="0">
                <a:solidFill>
                  <a:srgbClr val="002060"/>
                </a:solidFill>
                <a:latin typeface="Broadway" pitchFamily="82" charset="0"/>
              </a:rPr>
              <a:t>VENTAJAS</a:t>
            </a:r>
            <a:endParaRPr lang="es-ES" dirty="0">
              <a:solidFill>
                <a:srgbClr val="002060"/>
              </a:solidFill>
              <a:latin typeface="Broadway" pitchFamily="82" charset="0"/>
            </a:endParaRPr>
          </a:p>
        </p:txBody>
      </p:sp>
      <p:sp>
        <p:nvSpPr>
          <p:cNvPr id="3" name="2 Marcador de contenido"/>
          <p:cNvSpPr>
            <a:spLocks noGrp="1"/>
          </p:cNvSpPr>
          <p:nvPr>
            <p:ph idx="1"/>
          </p:nvPr>
        </p:nvSpPr>
        <p:spPr>
          <a:xfrm>
            <a:off x="457200" y="1600200"/>
            <a:ext cx="8229600" cy="4953000"/>
          </a:xfrm>
        </p:spPr>
        <p:txBody>
          <a:bodyPr>
            <a:normAutofit/>
          </a:bodyPr>
          <a:lstStyle/>
          <a:p>
            <a:pPr lvl="0"/>
            <a:r>
              <a:rPr lang="es-CO" dirty="0"/>
              <a:t>Permite el acceso al 100% de la mercancía lo que facilita el control de los inventarios.</a:t>
            </a:r>
            <a:endParaRPr lang="es-ES" dirty="0"/>
          </a:p>
          <a:p>
            <a:pPr lvl="0"/>
            <a:r>
              <a:rPr lang="es-CO" dirty="0"/>
              <a:t>Permite la disponibilidad inmediata del producto sin necesidad de movimientos adicionales de otros productos.</a:t>
            </a:r>
            <a:endParaRPr lang="es-ES" dirty="0"/>
          </a:p>
          <a:p>
            <a:pPr lvl="0"/>
            <a:r>
              <a:rPr lang="es-CO" dirty="0"/>
              <a:t>Por su simplicidad puede ser fabricado en una gran variabilidad de especificaciones y es fácilmente adaptable a los requerimientos de los productos a almacenar</a:t>
            </a:r>
            <a:endParaRPr lang="es-ES" dirty="0"/>
          </a:p>
          <a:p>
            <a:endParaRPr lang="es-ES" b="1" dirty="0"/>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a:xfrm>
            <a:off x="457200" y="1600200"/>
            <a:ext cx="8229600" cy="4953000"/>
          </a:xfrm>
        </p:spPr>
        <p:txBody>
          <a:bodyPr>
            <a:normAutofit/>
          </a:bodyPr>
          <a:lstStyle/>
          <a:p>
            <a:r>
              <a:rPr lang="es-CO" dirty="0"/>
              <a:t>La distribución se planifica teniendo como base el ancho de los pasillo y la altura máxima de elevación, las cuales están determinada por el equipo de manejo de materiales y las características de la bodega.</a:t>
            </a:r>
            <a:endParaRPr lang="es-ES" dirty="0"/>
          </a:p>
          <a:p>
            <a:r>
              <a:rPr lang="es-CO" dirty="0"/>
              <a:t>Este sistema se adapta </a:t>
            </a:r>
            <a:r>
              <a:rPr lang="es-CO" dirty="0" smtClean="0"/>
              <a:t>fácilmente </a:t>
            </a:r>
            <a:r>
              <a:rPr lang="es-CO" dirty="0"/>
              <a:t>a combinaciones con bandas transportadoras y medios de manejo de materiales (cajas y carros</a:t>
            </a:r>
            <a:r>
              <a:rPr lang="es-CO" dirty="0" smtClean="0"/>
              <a:t>)</a:t>
            </a:r>
            <a:endParaRPr lang="es-ES" dirty="0"/>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09600" y="274638"/>
            <a:ext cx="8324088" cy="1143000"/>
          </a:xfrm>
        </p:spPr>
        <p:txBody>
          <a:bodyPr>
            <a:normAutofit/>
          </a:bodyPr>
          <a:lstStyle/>
          <a:p>
            <a:r>
              <a:rPr lang="es-CO" dirty="0">
                <a:solidFill>
                  <a:srgbClr val="002060"/>
                </a:solidFill>
                <a:latin typeface="Broadway" pitchFamily="82" charset="0"/>
              </a:rPr>
              <a:t>MEZZANINES O </a:t>
            </a:r>
            <a:r>
              <a:rPr lang="es-CO" dirty="0" smtClean="0">
                <a:solidFill>
                  <a:srgbClr val="002060"/>
                </a:solidFill>
                <a:latin typeface="Broadway" pitchFamily="82" charset="0"/>
              </a:rPr>
              <a:t>ENTREPISOS</a:t>
            </a:r>
            <a:endParaRPr lang="es-ES" dirty="0">
              <a:solidFill>
                <a:srgbClr val="002060"/>
              </a:solidFill>
              <a:latin typeface="Broadway" pitchFamily="82" charset="0"/>
            </a:endParaRPr>
          </a:p>
        </p:txBody>
      </p:sp>
      <p:sp>
        <p:nvSpPr>
          <p:cNvPr id="3" name="2 Marcador de contenido"/>
          <p:cNvSpPr>
            <a:spLocks noGrp="1"/>
          </p:cNvSpPr>
          <p:nvPr>
            <p:ph idx="1"/>
          </p:nvPr>
        </p:nvSpPr>
        <p:spPr>
          <a:xfrm>
            <a:off x="457200" y="1600200"/>
            <a:ext cx="8229600" cy="5029200"/>
          </a:xfrm>
        </p:spPr>
        <p:txBody>
          <a:bodyPr>
            <a:normAutofit fontScale="85000" lnSpcReduction="10000"/>
          </a:bodyPr>
          <a:lstStyle/>
          <a:p>
            <a:pPr algn="just">
              <a:buNone/>
            </a:pPr>
            <a:r>
              <a:rPr lang="es-CO" dirty="0"/>
              <a:t>Permite la construcción de 1 a 3 niveles para un aprovechamiento óptimo del espacio en altura, de acuerdo a su diseño permite el acceso directo del personal mediante corredores a los distintos niveles, para el manejo manual de la mercancía</a:t>
            </a:r>
            <a:r>
              <a:rPr lang="es-CO" dirty="0" smtClean="0"/>
              <a:t>.</a:t>
            </a:r>
          </a:p>
          <a:p>
            <a:pPr algn="just">
              <a:buNone/>
            </a:pPr>
            <a:endParaRPr lang="es-ES" dirty="0"/>
          </a:p>
          <a:p>
            <a:pPr algn="just">
              <a:buNone/>
            </a:pPr>
            <a:r>
              <a:rPr lang="es-CO" dirty="0"/>
              <a:t>Los pisos son fabricados en acero con diseños antideslizante, galvanizado en caliente</a:t>
            </a:r>
            <a:r>
              <a:rPr lang="es-CO" dirty="0" smtClean="0"/>
              <a:t>.</a:t>
            </a:r>
          </a:p>
          <a:p>
            <a:pPr algn="just">
              <a:buNone/>
            </a:pPr>
            <a:endParaRPr lang="es-ES" dirty="0"/>
          </a:p>
          <a:p>
            <a:pPr algn="just">
              <a:buNone/>
            </a:pPr>
            <a:r>
              <a:rPr lang="es-CO" dirty="0"/>
              <a:t>Son </a:t>
            </a:r>
            <a:r>
              <a:rPr lang="es-CO" dirty="0" smtClean="0"/>
              <a:t>útiles </a:t>
            </a:r>
            <a:r>
              <a:rPr lang="es-CO" dirty="0"/>
              <a:t>en almacenes o centros de distribución en donde se requiere almacenar gran </a:t>
            </a:r>
            <a:r>
              <a:rPr lang="es-CO" dirty="0" err="1"/>
              <a:t>catidad</a:t>
            </a:r>
            <a:r>
              <a:rPr lang="es-CO" dirty="0"/>
              <a:t> de referencias en unidades de empaque pequeñas (cajas).</a:t>
            </a:r>
            <a:endParaRPr lang="es-ES" dirty="0"/>
          </a:p>
          <a:p>
            <a:endParaRPr lang="es-ES" dirty="0"/>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Imagen"/>
          <p:cNvPicPr/>
          <p:nvPr/>
        </p:nvPicPr>
        <p:blipFill>
          <a:blip r:embed="rId2" cstate="print"/>
          <a:srcRect l="39445" t="23788" r="18508" b="36951"/>
          <a:stretch>
            <a:fillRect/>
          </a:stretch>
        </p:blipFill>
        <p:spPr bwMode="auto">
          <a:xfrm>
            <a:off x="228600" y="228600"/>
            <a:ext cx="4267200" cy="3276600"/>
          </a:xfrm>
          <a:prstGeom prst="rect">
            <a:avLst/>
          </a:prstGeom>
          <a:noFill/>
          <a:ln w="9525">
            <a:noFill/>
            <a:miter lim="800000"/>
            <a:headEnd/>
            <a:tailEnd/>
          </a:ln>
        </p:spPr>
      </p:pic>
      <p:pic>
        <p:nvPicPr>
          <p:cNvPr id="3" name="2 Imagen"/>
          <p:cNvPicPr/>
          <p:nvPr/>
        </p:nvPicPr>
        <p:blipFill>
          <a:blip r:embed="rId3" cstate="print"/>
          <a:srcRect l="39278" t="24018" r="18338" b="37183"/>
          <a:stretch>
            <a:fillRect/>
          </a:stretch>
        </p:blipFill>
        <p:spPr bwMode="auto">
          <a:xfrm>
            <a:off x="4343400" y="3429000"/>
            <a:ext cx="4517282" cy="323444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Imagen"/>
          <p:cNvPicPr/>
          <p:nvPr/>
        </p:nvPicPr>
        <p:blipFill>
          <a:blip r:embed="rId2" cstate="print"/>
          <a:srcRect l="39279" t="23788" r="18681" b="36951"/>
          <a:stretch>
            <a:fillRect/>
          </a:stretch>
        </p:blipFill>
        <p:spPr bwMode="auto">
          <a:xfrm>
            <a:off x="228600" y="304800"/>
            <a:ext cx="4343400" cy="3276600"/>
          </a:xfrm>
          <a:prstGeom prst="rect">
            <a:avLst/>
          </a:prstGeom>
          <a:noFill/>
          <a:ln w="9525">
            <a:noFill/>
            <a:miter lim="800000"/>
            <a:headEnd/>
            <a:tailEnd/>
          </a:ln>
        </p:spPr>
      </p:pic>
      <p:pic>
        <p:nvPicPr>
          <p:cNvPr id="3" name="2 Imagen"/>
          <p:cNvPicPr/>
          <p:nvPr/>
        </p:nvPicPr>
        <p:blipFill>
          <a:blip r:embed="rId3" cstate="print"/>
          <a:srcRect l="39278" t="23557" r="18684" b="36951"/>
          <a:stretch>
            <a:fillRect/>
          </a:stretch>
        </p:blipFill>
        <p:spPr bwMode="auto">
          <a:xfrm>
            <a:off x="4572000" y="3352800"/>
            <a:ext cx="4269226" cy="326363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CO" dirty="0" smtClean="0">
                <a:solidFill>
                  <a:srgbClr val="002060"/>
                </a:solidFill>
                <a:latin typeface="Broadway" pitchFamily="82" charset="0"/>
              </a:rPr>
              <a:t>VENTAJAS</a:t>
            </a:r>
            <a:endParaRPr lang="es-ES" dirty="0">
              <a:solidFill>
                <a:srgbClr val="002060"/>
              </a:solidFill>
              <a:latin typeface="Broadway" pitchFamily="82" charset="0"/>
            </a:endParaRPr>
          </a:p>
        </p:txBody>
      </p:sp>
      <p:sp>
        <p:nvSpPr>
          <p:cNvPr id="3" name="2 Marcador de contenido"/>
          <p:cNvSpPr>
            <a:spLocks noGrp="1"/>
          </p:cNvSpPr>
          <p:nvPr>
            <p:ph idx="1"/>
          </p:nvPr>
        </p:nvSpPr>
        <p:spPr/>
        <p:txBody>
          <a:bodyPr/>
          <a:lstStyle/>
          <a:p>
            <a:pPr lvl="0" algn="just"/>
            <a:endParaRPr lang="es-CO" dirty="0" smtClean="0"/>
          </a:p>
          <a:p>
            <a:pPr lvl="0" algn="just"/>
            <a:endParaRPr lang="es-CO" dirty="0"/>
          </a:p>
          <a:p>
            <a:pPr lvl="0" algn="just"/>
            <a:r>
              <a:rPr lang="es-CO" dirty="0" smtClean="0"/>
              <a:t>Su </a:t>
            </a:r>
            <a:r>
              <a:rPr lang="es-CO" dirty="0"/>
              <a:t>versalidad permite la </a:t>
            </a:r>
            <a:r>
              <a:rPr lang="es-CO" dirty="0" smtClean="0"/>
              <a:t>utilización </a:t>
            </a:r>
            <a:r>
              <a:rPr lang="es-CO" dirty="0"/>
              <a:t>de sistemas que multiplican por 2 o 3 veces el </a:t>
            </a:r>
            <a:r>
              <a:rPr lang="es-CO" dirty="0" smtClean="0"/>
              <a:t>área </a:t>
            </a:r>
            <a:r>
              <a:rPr lang="es-CO" dirty="0"/>
              <a:t>disponible de almacenamiento.</a:t>
            </a:r>
            <a:endParaRPr lang="es-ES" dirty="0"/>
          </a:p>
          <a:p>
            <a:pPr>
              <a:buNone/>
            </a:pPr>
            <a:endParaRPr lang="es-ES" dirty="0"/>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CO" dirty="0">
                <a:solidFill>
                  <a:srgbClr val="002060"/>
                </a:solidFill>
                <a:latin typeface="Broadway" pitchFamily="82" charset="0"/>
              </a:rPr>
              <a:t>ESTANTERIAS </a:t>
            </a:r>
            <a:r>
              <a:rPr lang="es-CO" dirty="0" smtClean="0">
                <a:solidFill>
                  <a:srgbClr val="002060"/>
                </a:solidFill>
                <a:latin typeface="Broadway" pitchFamily="82" charset="0"/>
              </a:rPr>
              <a:t>CANTILEVER</a:t>
            </a:r>
            <a:endParaRPr lang="es-ES" dirty="0">
              <a:solidFill>
                <a:srgbClr val="002060"/>
              </a:solidFill>
              <a:latin typeface="Broadway" pitchFamily="82" charset="0"/>
            </a:endParaRPr>
          </a:p>
        </p:txBody>
      </p:sp>
      <p:sp>
        <p:nvSpPr>
          <p:cNvPr id="3" name="2 Marcador de contenido"/>
          <p:cNvSpPr>
            <a:spLocks noGrp="1"/>
          </p:cNvSpPr>
          <p:nvPr>
            <p:ph idx="1"/>
          </p:nvPr>
        </p:nvSpPr>
        <p:spPr/>
        <p:txBody>
          <a:bodyPr/>
          <a:lstStyle/>
          <a:p>
            <a:pPr algn="just">
              <a:buNone/>
            </a:pPr>
            <a:r>
              <a:rPr lang="es-CO" dirty="0"/>
              <a:t>Las estanterías </a:t>
            </a:r>
            <a:r>
              <a:rPr lang="es-CO" dirty="0" err="1"/>
              <a:t>Cantilever</a:t>
            </a:r>
            <a:r>
              <a:rPr lang="es-CO" dirty="0"/>
              <a:t> o estructuras en voladizo son óptimas para el almacenamiento de cargas largas como perfiles, tubos, barras, ángulos, láminas, tablones, listones, entre otros. </a:t>
            </a:r>
            <a:endParaRPr lang="es-CO" dirty="0" smtClean="0"/>
          </a:p>
          <a:p>
            <a:pPr algn="just"/>
            <a:endParaRPr lang="es-ES" dirty="0"/>
          </a:p>
          <a:p>
            <a:pPr algn="just">
              <a:buNone/>
            </a:pPr>
            <a:r>
              <a:rPr lang="es-CO" dirty="0"/>
              <a:t>Existen dos tipos de estantería:</a:t>
            </a:r>
            <a:endParaRPr lang="es-ES" dirty="0"/>
          </a:p>
          <a:p>
            <a:endParaRPr lang="es-ES" dirty="0"/>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dirty="0">
                <a:solidFill>
                  <a:srgbClr val="002060"/>
                </a:solidFill>
                <a:latin typeface="Broadway" pitchFamily="82" charset="0"/>
              </a:rPr>
              <a:t>TRANSVERSAL</a:t>
            </a:r>
            <a:endParaRPr lang="es-ES" dirty="0">
              <a:solidFill>
                <a:srgbClr val="002060"/>
              </a:solidFill>
              <a:latin typeface="Broadway" pitchFamily="82" charset="0"/>
            </a:endParaRPr>
          </a:p>
        </p:txBody>
      </p:sp>
      <p:sp>
        <p:nvSpPr>
          <p:cNvPr id="3" name="2 Marcador de contenido"/>
          <p:cNvSpPr>
            <a:spLocks noGrp="1"/>
          </p:cNvSpPr>
          <p:nvPr>
            <p:ph idx="1"/>
          </p:nvPr>
        </p:nvSpPr>
        <p:spPr/>
        <p:txBody>
          <a:bodyPr/>
          <a:lstStyle/>
          <a:p>
            <a:pPr lvl="0"/>
            <a:r>
              <a:rPr lang="es-CO" dirty="0"/>
              <a:t>Facilidad de acceso directo a cada posición de la carga y retiro de cualquier producto sin mover los restantes</a:t>
            </a:r>
            <a:r>
              <a:rPr lang="es-CO" dirty="0" smtClean="0"/>
              <a:t>.</a:t>
            </a:r>
          </a:p>
          <a:p>
            <a:pPr lvl="0"/>
            <a:endParaRPr lang="es-ES" dirty="0"/>
          </a:p>
          <a:p>
            <a:pPr lvl="0"/>
            <a:r>
              <a:rPr lang="es-CO" dirty="0"/>
              <a:t>Optimo almacenamiento de cargas largas e irregulares.</a:t>
            </a:r>
            <a:endParaRPr lang="es-ES" dirty="0"/>
          </a:p>
          <a:p>
            <a:endParaRPr lang="es-ES" dirty="0"/>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Imagen"/>
          <p:cNvPicPr/>
          <p:nvPr/>
        </p:nvPicPr>
        <p:blipFill>
          <a:blip r:embed="rId2" cstate="print"/>
          <a:srcRect l="52258" t="41109" r="18800" b="28099"/>
          <a:stretch>
            <a:fillRect/>
          </a:stretch>
        </p:blipFill>
        <p:spPr bwMode="auto">
          <a:xfrm>
            <a:off x="685800" y="304800"/>
            <a:ext cx="7772399" cy="6172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CO" dirty="0" smtClean="0">
                <a:solidFill>
                  <a:srgbClr val="002060"/>
                </a:solidFill>
                <a:latin typeface="Broadway" pitchFamily="82" charset="0"/>
              </a:rPr>
              <a:t>LONGITUDINAL</a:t>
            </a:r>
            <a:endParaRPr lang="es-ES" dirty="0">
              <a:solidFill>
                <a:srgbClr val="002060"/>
              </a:solidFill>
              <a:latin typeface="Broadway" pitchFamily="82" charset="0"/>
            </a:endParaRPr>
          </a:p>
        </p:txBody>
      </p:sp>
      <p:sp>
        <p:nvSpPr>
          <p:cNvPr id="3" name="2 Marcador de contenido"/>
          <p:cNvSpPr>
            <a:spLocks noGrp="1"/>
          </p:cNvSpPr>
          <p:nvPr>
            <p:ph idx="1"/>
          </p:nvPr>
        </p:nvSpPr>
        <p:spPr/>
        <p:txBody>
          <a:bodyPr>
            <a:normAutofit fontScale="92500" lnSpcReduction="10000"/>
          </a:bodyPr>
          <a:lstStyle/>
          <a:p>
            <a:pPr lvl="0"/>
            <a:r>
              <a:rPr lang="es-CO" dirty="0"/>
              <a:t>El manejo de cargas largas requiere pasillos generosos por el radio de giro del equipo (</a:t>
            </a:r>
            <a:r>
              <a:rPr lang="es-CO" dirty="0" err="1"/>
              <a:t>montacarga</a:t>
            </a:r>
            <a:r>
              <a:rPr lang="es-CO" dirty="0"/>
              <a:t>) con la carga. Con esta configuración no es necesario.</a:t>
            </a:r>
            <a:endParaRPr lang="es-ES" dirty="0"/>
          </a:p>
          <a:p>
            <a:pPr lvl="0"/>
            <a:r>
              <a:rPr lang="es-CO" dirty="0"/>
              <a:t>La carga se debe mover por el centro de gravedad de la misma, ya que esto repercute en la estabilidad del equipo con la carga y un mal manejo puede causar accidentes.</a:t>
            </a:r>
            <a:endParaRPr lang="es-ES" dirty="0"/>
          </a:p>
          <a:p>
            <a:pPr lvl="0"/>
            <a:r>
              <a:rPr lang="es-CO" dirty="0"/>
              <a:t>La posibilidad de utilizar la altura para darle versatilidad y aprovechamiento al espacio.</a:t>
            </a:r>
            <a:endParaRPr lang="es-E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io">
  <a:themeElements>
    <a:clrScheme name="Solsticio">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io">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io">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296</TotalTime>
  <Words>4927</Words>
  <Application>Microsoft Office PowerPoint</Application>
  <PresentationFormat>Presentación en pantalla (4:3)</PresentationFormat>
  <Paragraphs>323</Paragraphs>
  <Slides>139</Slides>
  <Notes>0</Notes>
  <HiddenSlides>0</HiddenSlides>
  <MMClips>0</MMClips>
  <ScaleCrop>false</ScaleCrop>
  <HeadingPairs>
    <vt:vector size="4" baseType="variant">
      <vt:variant>
        <vt:lpstr>Tema</vt:lpstr>
      </vt:variant>
      <vt:variant>
        <vt:i4>1</vt:i4>
      </vt:variant>
      <vt:variant>
        <vt:lpstr>Títulos de diapositiva</vt:lpstr>
      </vt:variant>
      <vt:variant>
        <vt:i4>139</vt:i4>
      </vt:variant>
    </vt:vector>
  </HeadingPairs>
  <TitlesOfParts>
    <vt:vector size="140" baseType="lpstr">
      <vt:lpstr>Solsticio</vt:lpstr>
      <vt:lpstr>MONTACARGA</vt:lpstr>
      <vt:lpstr>QUE ES UN MONTACARGA</vt:lpstr>
      <vt:lpstr>Diapositiva 3</vt:lpstr>
      <vt:lpstr>FUNCIONAMIENTO DE UN MONTACARGA</vt:lpstr>
      <vt:lpstr>Diapositiva 5</vt:lpstr>
      <vt:lpstr>Diapositiva 6</vt:lpstr>
      <vt:lpstr>TIPOS DE MONTACARGAS</vt:lpstr>
      <vt:lpstr>MINI MONTACARGAS</vt:lpstr>
      <vt:lpstr>Diapositiva 9</vt:lpstr>
      <vt:lpstr>Diapositiva 10</vt:lpstr>
      <vt:lpstr>MONTACARGAS ARTICULADOS</vt:lpstr>
      <vt:lpstr>Diapositiva 12</vt:lpstr>
      <vt:lpstr>Diapositiva 13</vt:lpstr>
      <vt:lpstr>Diapositiva 14</vt:lpstr>
      <vt:lpstr>MONTACARGAS COMO DESPLAZADOR HORIZONTAL </vt:lpstr>
      <vt:lpstr>Diapositiva 16</vt:lpstr>
      <vt:lpstr>Diapositiva 17</vt:lpstr>
      <vt:lpstr>MONTACARGAS DE MUELLE ACTUALIZADOS</vt:lpstr>
      <vt:lpstr>Diapositiva 19</vt:lpstr>
      <vt:lpstr>Diapositiva 20</vt:lpstr>
      <vt:lpstr>Diapositiva 21</vt:lpstr>
      <vt:lpstr>MONTACARGAS DE MUELLE</vt:lpstr>
      <vt:lpstr>Diapositiva 23</vt:lpstr>
      <vt:lpstr>Diapositiva 24</vt:lpstr>
      <vt:lpstr> MONTACARGAS DE OBRAS</vt:lpstr>
      <vt:lpstr>Diapositiva 26</vt:lpstr>
      <vt:lpstr>Diapositiva 27</vt:lpstr>
      <vt:lpstr>MONTACARGAS DIESEL DE 6000 LBS</vt:lpstr>
      <vt:lpstr>Diapositiva 29</vt:lpstr>
      <vt:lpstr>Diapositiva 30</vt:lpstr>
      <vt:lpstr>Diapositiva 31</vt:lpstr>
      <vt:lpstr>MONTACARGAS MANUAL</vt:lpstr>
      <vt:lpstr>Diapositiva 33</vt:lpstr>
      <vt:lpstr>Diapositiva 34</vt:lpstr>
      <vt:lpstr>MONTACARGAS MECANICO</vt:lpstr>
      <vt:lpstr>Diapositiva 36</vt:lpstr>
      <vt:lpstr>Diapositiva 37</vt:lpstr>
      <vt:lpstr>Diapositiva 38</vt:lpstr>
      <vt:lpstr>MONTACARGAS PARA PERSONAS</vt:lpstr>
      <vt:lpstr>Diapositiva 40</vt:lpstr>
      <vt:lpstr>Diapositiva 41</vt:lpstr>
      <vt:lpstr>MONTACARGAS AUTOMÁTICOS</vt:lpstr>
      <vt:lpstr>Diapositiva 43</vt:lpstr>
      <vt:lpstr>MONTACARGAS AUTOMATIZADOS</vt:lpstr>
      <vt:lpstr>Diapositiva 45</vt:lpstr>
      <vt:lpstr>Diapositiva 46</vt:lpstr>
      <vt:lpstr>MONTACARGAS DE BARCO</vt:lpstr>
      <vt:lpstr>Diapositiva 48</vt:lpstr>
      <vt:lpstr>MONTACARGAS DE PIE</vt:lpstr>
      <vt:lpstr>Diapositiva 50</vt:lpstr>
      <vt:lpstr>Diapositiva 51</vt:lpstr>
      <vt:lpstr>MONTACARGAS FIJO</vt:lpstr>
      <vt:lpstr>Diapositiva 53</vt:lpstr>
      <vt:lpstr>Diapositiva 54</vt:lpstr>
      <vt:lpstr>MONTACARGAS HIDRAULICOS</vt:lpstr>
      <vt:lpstr>Diapositiva 56</vt:lpstr>
      <vt:lpstr>MONTACARGAS TORTUGAS</vt:lpstr>
      <vt:lpstr>Diapositiva 58</vt:lpstr>
      <vt:lpstr>Diapositiva 59</vt:lpstr>
      <vt:lpstr>MONTACARGAS TRILATERALES</vt:lpstr>
      <vt:lpstr>Diapositiva 61</vt:lpstr>
      <vt:lpstr>Diapositiva 62</vt:lpstr>
      <vt:lpstr>ESTANTERIA</vt:lpstr>
      <vt:lpstr>Una estantería es una estructura diseñada para almacenar mercancía </vt:lpstr>
      <vt:lpstr>TIPOS DE ESTANTERIAS</vt:lpstr>
      <vt:lpstr>ESTANTERÍAS CONVENCIONALES</vt:lpstr>
      <vt:lpstr>Diapositiva 67</vt:lpstr>
      <vt:lpstr>VENTAJAS</vt:lpstr>
      <vt:lpstr>  INCONVENIENTES </vt:lpstr>
      <vt:lpstr>ESTANTERÍAS MÓVILES</vt:lpstr>
      <vt:lpstr>Diapositiva 71</vt:lpstr>
      <vt:lpstr>Diapositiva 72</vt:lpstr>
      <vt:lpstr>VENTAJAS</vt:lpstr>
      <vt:lpstr>INCONVENIENTES</vt:lpstr>
      <vt:lpstr>ESTANTERÍAS COMPACTAS</vt:lpstr>
      <vt:lpstr>Diapositiva 76</vt:lpstr>
      <vt:lpstr>VENTAJAS</vt:lpstr>
      <vt:lpstr>INCONVENIENTES</vt:lpstr>
      <vt:lpstr>ESTANTERÍAS DINÁMICAS DE FLUJO LIVIANO Y PESADO</vt:lpstr>
      <vt:lpstr>Diapositiva 80</vt:lpstr>
      <vt:lpstr>FLUJO LIVIANO (FLUJO DE CAJAS):</vt:lpstr>
      <vt:lpstr>Diapositiva 82</vt:lpstr>
      <vt:lpstr> FLUJO PESADO (FLUJO DE ESTIBAS)</vt:lpstr>
      <vt:lpstr>Diapositiva 84</vt:lpstr>
      <vt:lpstr>VENTAJAS</vt:lpstr>
      <vt:lpstr>Diapositiva 86</vt:lpstr>
      <vt:lpstr>INCONVENIENTES</vt:lpstr>
      <vt:lpstr>ESTANTERÍAS SELECTIVA</vt:lpstr>
      <vt:lpstr>Diapositiva 89</vt:lpstr>
      <vt:lpstr>VENTAJAS</vt:lpstr>
      <vt:lpstr>Diapositiva 91</vt:lpstr>
      <vt:lpstr>MEZZANINES O ENTREPISOS</vt:lpstr>
      <vt:lpstr>Diapositiva 93</vt:lpstr>
      <vt:lpstr>Diapositiva 94</vt:lpstr>
      <vt:lpstr>VENTAJAS</vt:lpstr>
      <vt:lpstr>ESTANTERIAS CANTILEVER</vt:lpstr>
      <vt:lpstr>TRANSVERSAL</vt:lpstr>
      <vt:lpstr>Diapositiva 98</vt:lpstr>
      <vt:lpstr>LONGITUDINAL</vt:lpstr>
      <vt:lpstr>Diapositiva 100</vt:lpstr>
      <vt:lpstr>ESTANTERÍAS MODULARES</vt:lpstr>
      <vt:lpstr>Diapositiva 102</vt:lpstr>
      <vt:lpstr>VENTAJAS</vt:lpstr>
      <vt:lpstr>ESTANTERIAS ESPECIALES</vt:lpstr>
      <vt:lpstr>ESTIBAS AUTOAPILABLES</vt:lpstr>
      <vt:lpstr>Diapositiva 106</vt:lpstr>
      <vt:lpstr>ESTANTERÍA DE ROLLOS</vt:lpstr>
      <vt:lpstr>Diapositiva 108</vt:lpstr>
      <vt:lpstr>ALAMBRES Y CHIPAS</vt:lpstr>
      <vt:lpstr>Diapositiva 110</vt:lpstr>
      <vt:lpstr>CINTA TRANSPORTADORA</vt:lpstr>
      <vt:lpstr>Diapositiva 112</vt:lpstr>
      <vt:lpstr>Diapositiva 113</vt:lpstr>
      <vt:lpstr>Diapositiva 114</vt:lpstr>
      <vt:lpstr>Diapositiva 115</vt:lpstr>
      <vt:lpstr>Diapositiva 116</vt:lpstr>
      <vt:lpstr> VENTAJAS</vt:lpstr>
      <vt:lpstr>Diapositiva 118</vt:lpstr>
      <vt:lpstr>AEROPUERTOS</vt:lpstr>
      <vt:lpstr>Diapositiva 120</vt:lpstr>
      <vt:lpstr>Diapositiva 121</vt:lpstr>
      <vt:lpstr>INDUSTRIA AUTOMOTRIZ  </vt:lpstr>
      <vt:lpstr>Diapositiva 123</vt:lpstr>
      <vt:lpstr>LOGÍSTICA</vt:lpstr>
      <vt:lpstr>Diapositiva 125</vt:lpstr>
      <vt:lpstr>MENSAJERÍA</vt:lpstr>
      <vt:lpstr>Diapositiva 127</vt:lpstr>
      <vt:lpstr>BANDAS  TRANSPORTADORAS</vt:lpstr>
      <vt:lpstr>Diapositiva 129</vt:lpstr>
      <vt:lpstr>Diapositiva 130</vt:lpstr>
      <vt:lpstr>Diapositiva 131</vt:lpstr>
      <vt:lpstr>CARACTERÍSTICAS Y VENTAJAS</vt:lpstr>
      <vt:lpstr>Diapositiva 133</vt:lpstr>
      <vt:lpstr>BANDAS TRANSPARENTES</vt:lpstr>
      <vt:lpstr>Diapositiva 135</vt:lpstr>
      <vt:lpstr>Diapositiva 136</vt:lpstr>
      <vt:lpstr>Diapositiva 137</vt:lpstr>
      <vt:lpstr>Diapositiva 138</vt:lpstr>
      <vt:lpstr>Diapositiva 139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MONTACARGA</dc:title>
  <dc:creator>OEM.</dc:creator>
  <cp:lastModifiedBy>Administrador</cp:lastModifiedBy>
  <cp:revision>32</cp:revision>
  <dcterms:created xsi:type="dcterms:W3CDTF">2011-08-15T22:29:53Z</dcterms:created>
  <dcterms:modified xsi:type="dcterms:W3CDTF">2011-09-12T16:49:54Z</dcterms:modified>
</cp:coreProperties>
</file>